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99" r:id="rId4"/>
    <p:sldId id="300" r:id="rId5"/>
    <p:sldId id="302" r:id="rId6"/>
    <p:sldId id="277" r:id="rId7"/>
    <p:sldId id="278" r:id="rId8"/>
    <p:sldId id="290" r:id="rId9"/>
    <p:sldId id="301" r:id="rId10"/>
    <p:sldId id="281" r:id="rId11"/>
    <p:sldId id="291" r:id="rId12"/>
    <p:sldId id="287" r:id="rId13"/>
    <p:sldId id="282" r:id="rId14"/>
    <p:sldId id="284" r:id="rId15"/>
    <p:sldId id="279" r:id="rId16"/>
    <p:sldId id="286" r:id="rId17"/>
    <p:sldId id="294" r:id="rId18"/>
    <p:sldId id="283" r:id="rId19"/>
    <p:sldId id="293" r:id="rId20"/>
    <p:sldId id="295" r:id="rId21"/>
    <p:sldId id="292" r:id="rId22"/>
    <p:sldId id="298" r:id="rId23"/>
    <p:sldId id="297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suma Ayu Kinanti" initials="KA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43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20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16E53-3115-E347-9F9D-64CC6525118E}" type="doc">
      <dgm:prSet loTypeId="urn:microsoft.com/office/officeart/2008/layout/VerticalCurvedList" loCatId="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1EA9EAB-D4A9-934D-8D5C-DC2D2DE741FC}">
      <dgm:prSet phldrT="[Text]"/>
      <dgm:spPr/>
      <dgm:t>
        <a:bodyPr/>
        <a:lstStyle/>
        <a:p>
          <a:r>
            <a:rPr lang="en-US" i="1" dirty="0" smtClean="0">
              <a:latin typeface="Abadi MT Condensed Light" charset="0"/>
              <a:ea typeface="Abadi MT Condensed Light" charset="0"/>
              <a:cs typeface="Abadi MT Condensed Light" charset="0"/>
            </a:rPr>
            <a:t>National Payment Gateway</a:t>
          </a:r>
          <a:endParaRPr lang="en-US" i="1" dirty="0">
            <a:latin typeface="Abadi MT Condensed Light" charset="0"/>
            <a:ea typeface="Abadi MT Condensed Light" charset="0"/>
            <a:cs typeface="Abadi MT Condensed Light" charset="0"/>
          </a:endParaRPr>
        </a:p>
      </dgm:t>
    </dgm:pt>
    <dgm:pt modelId="{8C9CEC19-A963-8E48-8C60-DAC6E019659C}" type="parTrans" cxnId="{08C37FA2-F393-DB46-BDBD-03C288C57828}">
      <dgm:prSet/>
      <dgm:spPr/>
      <dgm:t>
        <a:bodyPr/>
        <a:lstStyle/>
        <a:p>
          <a:endParaRPr lang="en-US"/>
        </a:p>
      </dgm:t>
    </dgm:pt>
    <dgm:pt modelId="{8D24EFED-780B-864F-AD93-87384F88C38F}" type="sibTrans" cxnId="{08C37FA2-F393-DB46-BDBD-03C288C57828}">
      <dgm:prSet/>
      <dgm:spPr/>
      <dgm:t>
        <a:bodyPr/>
        <a:lstStyle/>
        <a:p>
          <a:endParaRPr lang="en-US"/>
        </a:p>
      </dgm:t>
    </dgm:pt>
    <dgm:pt modelId="{E90E561C-17E2-AC4B-B868-B263F256DF30}">
      <dgm:prSet phldrT="[Text]"/>
      <dgm:spPr/>
      <dgm:t>
        <a:bodyPr/>
        <a:lstStyle/>
        <a:p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Implementasi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Standar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Nasional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Kartu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ATM/DEBIT </a:t>
          </a:r>
          <a:endParaRPr lang="en-US" dirty="0">
            <a:latin typeface="Abadi MT Condensed Light" charset="0"/>
            <a:ea typeface="Abadi MT Condensed Light" charset="0"/>
            <a:cs typeface="Abadi MT Condensed Light" charset="0"/>
          </a:endParaRPr>
        </a:p>
      </dgm:t>
    </dgm:pt>
    <dgm:pt modelId="{C65BCDC3-9691-234E-8D15-F491EF279402}" type="parTrans" cxnId="{E8091242-51E2-BD47-9EC0-B5F9E66861E7}">
      <dgm:prSet/>
      <dgm:spPr/>
      <dgm:t>
        <a:bodyPr/>
        <a:lstStyle/>
        <a:p>
          <a:endParaRPr lang="en-US"/>
        </a:p>
      </dgm:t>
    </dgm:pt>
    <dgm:pt modelId="{D8FDCA41-81FF-A946-A750-60C946250988}" type="sibTrans" cxnId="{E8091242-51E2-BD47-9EC0-B5F9E66861E7}">
      <dgm:prSet/>
      <dgm:spPr/>
      <dgm:t>
        <a:bodyPr/>
        <a:lstStyle/>
        <a:p>
          <a:endParaRPr lang="en-US"/>
        </a:p>
      </dgm:t>
    </dgm:pt>
    <dgm:pt modelId="{163695F9-32F9-6B43-A819-CC3B8FD5710A}">
      <dgm:prSet phldrT="[Text]"/>
      <dgm:spPr/>
      <dgm:t>
        <a:bodyPr/>
        <a:lstStyle/>
        <a:p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Penyelenggaraan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Pemrosesan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Transaksi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Keuangan</a:t>
          </a:r>
          <a:endParaRPr lang="en-US" dirty="0">
            <a:latin typeface="Abadi MT Condensed Light" charset="0"/>
            <a:ea typeface="Abadi MT Condensed Light" charset="0"/>
            <a:cs typeface="Abadi MT Condensed Light" charset="0"/>
          </a:endParaRPr>
        </a:p>
      </dgm:t>
    </dgm:pt>
    <dgm:pt modelId="{46F4BACB-35A0-5E4D-9240-405074E46D7B}" type="parTrans" cxnId="{A1DDF30E-7327-3D41-8135-D8598E855B6F}">
      <dgm:prSet/>
      <dgm:spPr/>
      <dgm:t>
        <a:bodyPr/>
        <a:lstStyle/>
        <a:p>
          <a:endParaRPr lang="en-US"/>
        </a:p>
      </dgm:t>
    </dgm:pt>
    <dgm:pt modelId="{68BD94D2-04C3-BA43-B99D-AAC6F91C65DB}" type="sibTrans" cxnId="{A1DDF30E-7327-3D41-8135-D8598E855B6F}">
      <dgm:prSet/>
      <dgm:spPr/>
      <dgm:t>
        <a:bodyPr/>
        <a:lstStyle/>
        <a:p>
          <a:endParaRPr lang="en-US"/>
        </a:p>
      </dgm:t>
    </dgm:pt>
    <dgm:pt modelId="{0002DAB0-CDA5-E94E-BBF0-850F913EDACE}">
      <dgm:prSet phldrT="[Text]"/>
      <dgm:spPr/>
      <dgm:t>
        <a:bodyPr/>
        <a:lstStyle/>
        <a:p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Bantuan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Sosial</a:t>
          </a:r>
          <a:r>
            <a:rPr lang="en-US" dirty="0" smtClean="0">
              <a:latin typeface="Abadi MT Condensed Light" charset="0"/>
              <a:ea typeface="Abadi MT Condensed Light" charset="0"/>
              <a:cs typeface="Abadi MT Condensed Light" charset="0"/>
            </a:rPr>
            <a:t>: </a:t>
          </a:r>
          <a:r>
            <a:rPr lang="en-US" i="1" dirty="0" smtClean="0">
              <a:latin typeface="Abadi MT Condensed Light" charset="0"/>
              <a:ea typeface="Abadi MT Condensed Light" charset="0"/>
              <a:cs typeface="Abadi MT Condensed Light" charset="0"/>
            </a:rPr>
            <a:t>Government to Person</a:t>
          </a:r>
          <a:endParaRPr lang="en-US" i="1" dirty="0">
            <a:latin typeface="Abadi MT Condensed Light" charset="0"/>
            <a:ea typeface="Abadi MT Condensed Light" charset="0"/>
            <a:cs typeface="Abadi MT Condensed Light" charset="0"/>
          </a:endParaRPr>
        </a:p>
      </dgm:t>
    </dgm:pt>
    <dgm:pt modelId="{4C9A6E24-C1EA-FF4C-BB15-22EE650C61D1}" type="parTrans" cxnId="{C2DE5387-2FC2-D349-A85D-A8DFEA19AB7E}">
      <dgm:prSet/>
      <dgm:spPr/>
      <dgm:t>
        <a:bodyPr/>
        <a:lstStyle/>
        <a:p>
          <a:endParaRPr lang="en-US"/>
        </a:p>
      </dgm:t>
    </dgm:pt>
    <dgm:pt modelId="{60A93EBF-E32B-9E4D-9404-9DA9E25468C7}" type="sibTrans" cxnId="{C2DE5387-2FC2-D349-A85D-A8DFEA19AB7E}">
      <dgm:prSet/>
      <dgm:spPr/>
      <dgm:t>
        <a:bodyPr/>
        <a:lstStyle/>
        <a:p>
          <a:endParaRPr lang="en-US"/>
        </a:p>
      </dgm:t>
    </dgm:pt>
    <dgm:pt modelId="{EC1A1B63-F487-5848-959B-829F633ACB86}">
      <dgm:prSet phldrT="[Text]"/>
      <dgm:spPr/>
      <dgm:t>
        <a:bodyPr/>
        <a:lstStyle/>
        <a:p>
          <a:r>
            <a:rPr lang="en-US" b="1" i="1" dirty="0" smtClean="0">
              <a:solidFill>
                <a:srgbClr val="FFFF00"/>
              </a:solidFill>
              <a:latin typeface="Abadi MT Condensed Light" charset="0"/>
              <a:ea typeface="Abadi MT Condensed Light" charset="0"/>
              <a:cs typeface="Abadi MT Condensed Light" charset="0"/>
            </a:rPr>
            <a:t>Financial Technology</a:t>
          </a:r>
          <a:endParaRPr lang="en-US" b="1" i="1" dirty="0">
            <a:solidFill>
              <a:srgbClr val="FFFF00"/>
            </a:solidFill>
            <a:latin typeface="Abadi MT Condensed Light" charset="0"/>
            <a:ea typeface="Abadi MT Condensed Light" charset="0"/>
            <a:cs typeface="Abadi MT Condensed Light" charset="0"/>
          </a:endParaRPr>
        </a:p>
      </dgm:t>
    </dgm:pt>
    <dgm:pt modelId="{EB39BE3A-CA25-7A4D-A8F7-28F9141D7148}" type="parTrans" cxnId="{61AC0E47-33BD-014B-AE86-26B8D25407C1}">
      <dgm:prSet/>
      <dgm:spPr/>
      <dgm:t>
        <a:bodyPr/>
        <a:lstStyle/>
        <a:p>
          <a:endParaRPr lang="en-US"/>
        </a:p>
      </dgm:t>
    </dgm:pt>
    <dgm:pt modelId="{78438907-305C-744A-823B-CEFA3A6208DD}" type="sibTrans" cxnId="{61AC0E47-33BD-014B-AE86-26B8D25407C1}">
      <dgm:prSet/>
      <dgm:spPr/>
      <dgm:t>
        <a:bodyPr/>
        <a:lstStyle/>
        <a:p>
          <a:endParaRPr lang="en-US"/>
        </a:p>
      </dgm:t>
    </dgm:pt>
    <dgm:pt modelId="{24830D85-13CD-E34C-B9DD-DCB091E6FBA3}" type="pres">
      <dgm:prSet presAssocID="{BF416E53-3115-E347-9F9D-64CC6525118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22C64F-C6F4-9D41-95C0-5BE4AE1ACE06}" type="pres">
      <dgm:prSet presAssocID="{BF416E53-3115-E347-9F9D-64CC6525118E}" presName="Name1" presStyleCnt="0"/>
      <dgm:spPr/>
    </dgm:pt>
    <dgm:pt modelId="{9CB7C092-474C-2E42-B548-8833272AE912}" type="pres">
      <dgm:prSet presAssocID="{BF416E53-3115-E347-9F9D-64CC6525118E}" presName="cycle" presStyleCnt="0"/>
      <dgm:spPr/>
    </dgm:pt>
    <dgm:pt modelId="{7DB562ED-38FA-B74A-95B7-DE4025D146BC}" type="pres">
      <dgm:prSet presAssocID="{BF416E53-3115-E347-9F9D-64CC6525118E}" presName="srcNode" presStyleLbl="node1" presStyleIdx="0" presStyleCnt="5"/>
      <dgm:spPr/>
    </dgm:pt>
    <dgm:pt modelId="{18A7572D-D9DC-244C-AA1A-E406120E5DF0}" type="pres">
      <dgm:prSet presAssocID="{BF416E53-3115-E347-9F9D-64CC6525118E}" presName="conn" presStyleLbl="parChTrans1D2" presStyleIdx="0" presStyleCnt="1"/>
      <dgm:spPr/>
      <dgm:t>
        <a:bodyPr/>
        <a:lstStyle/>
        <a:p>
          <a:endParaRPr lang="en-US"/>
        </a:p>
      </dgm:t>
    </dgm:pt>
    <dgm:pt modelId="{6F553056-3F02-784E-B663-37C4DC5F23EB}" type="pres">
      <dgm:prSet presAssocID="{BF416E53-3115-E347-9F9D-64CC6525118E}" presName="extraNode" presStyleLbl="node1" presStyleIdx="0" presStyleCnt="5"/>
      <dgm:spPr/>
    </dgm:pt>
    <dgm:pt modelId="{1B47E89F-A2BC-054D-AFB1-7DB21EAB147E}" type="pres">
      <dgm:prSet presAssocID="{BF416E53-3115-E347-9F9D-64CC6525118E}" presName="dstNode" presStyleLbl="node1" presStyleIdx="0" presStyleCnt="5"/>
      <dgm:spPr/>
    </dgm:pt>
    <dgm:pt modelId="{EC21CCCB-F463-D640-BA7F-B5789AFB0EAE}" type="pres">
      <dgm:prSet presAssocID="{F1EA9EAB-D4A9-934D-8D5C-DC2D2DE741FC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5609F-C110-F14B-9F22-CAB9BDCA2D2E}" type="pres">
      <dgm:prSet presAssocID="{F1EA9EAB-D4A9-934D-8D5C-DC2D2DE741FC}" presName="accent_1" presStyleCnt="0"/>
      <dgm:spPr/>
    </dgm:pt>
    <dgm:pt modelId="{4A6346C0-5B62-6140-9ED1-32E998666BF8}" type="pres">
      <dgm:prSet presAssocID="{F1EA9EAB-D4A9-934D-8D5C-DC2D2DE741FC}" presName="accentRepeatNode" presStyleLbl="solidFgAcc1" presStyleIdx="0" presStyleCnt="5"/>
      <dgm:spPr/>
    </dgm:pt>
    <dgm:pt modelId="{C8FFC3AF-A02F-844E-A23B-97D2FB208B60}" type="pres">
      <dgm:prSet presAssocID="{E90E561C-17E2-AC4B-B868-B263F256DF30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DE714-C909-BA48-9DCD-0CFA0F4E5DB2}" type="pres">
      <dgm:prSet presAssocID="{E90E561C-17E2-AC4B-B868-B263F256DF30}" presName="accent_2" presStyleCnt="0"/>
      <dgm:spPr/>
    </dgm:pt>
    <dgm:pt modelId="{8562210C-E8B3-1945-B363-210245A8720C}" type="pres">
      <dgm:prSet presAssocID="{E90E561C-17E2-AC4B-B868-B263F256DF30}" presName="accentRepeatNode" presStyleLbl="solidFgAcc1" presStyleIdx="1" presStyleCnt="5"/>
      <dgm:spPr/>
    </dgm:pt>
    <dgm:pt modelId="{3113DC6C-F869-4549-9AF3-DCCFD87CD31A}" type="pres">
      <dgm:prSet presAssocID="{163695F9-32F9-6B43-A819-CC3B8FD5710A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5FDA5-DAE3-F849-AD3E-5FF537A04983}" type="pres">
      <dgm:prSet presAssocID="{163695F9-32F9-6B43-A819-CC3B8FD5710A}" presName="accent_3" presStyleCnt="0"/>
      <dgm:spPr/>
    </dgm:pt>
    <dgm:pt modelId="{15856316-37F5-1B45-9B90-1BDC9B085D0F}" type="pres">
      <dgm:prSet presAssocID="{163695F9-32F9-6B43-A819-CC3B8FD5710A}" presName="accentRepeatNode" presStyleLbl="solidFgAcc1" presStyleIdx="2" presStyleCnt="5"/>
      <dgm:spPr/>
    </dgm:pt>
    <dgm:pt modelId="{F8535FDC-0492-AD46-8838-8E2F53BABB77}" type="pres">
      <dgm:prSet presAssocID="{0002DAB0-CDA5-E94E-BBF0-850F913EDAC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8ED3D-8237-3348-B350-B9E421C88D10}" type="pres">
      <dgm:prSet presAssocID="{0002DAB0-CDA5-E94E-BBF0-850F913EDACE}" presName="accent_4" presStyleCnt="0"/>
      <dgm:spPr/>
    </dgm:pt>
    <dgm:pt modelId="{F1871F40-421E-CE44-8235-DB12FD12D6F0}" type="pres">
      <dgm:prSet presAssocID="{0002DAB0-CDA5-E94E-BBF0-850F913EDACE}" presName="accentRepeatNode" presStyleLbl="solidFgAcc1" presStyleIdx="3" presStyleCnt="5"/>
      <dgm:spPr/>
    </dgm:pt>
    <dgm:pt modelId="{1591F22C-E401-8F40-B768-C1F4D3B918F7}" type="pres">
      <dgm:prSet presAssocID="{EC1A1B63-F487-5848-959B-829F633ACB8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27F9A-7719-894D-83E9-8DFA47556216}" type="pres">
      <dgm:prSet presAssocID="{EC1A1B63-F487-5848-959B-829F633ACB86}" presName="accent_5" presStyleCnt="0"/>
      <dgm:spPr/>
    </dgm:pt>
    <dgm:pt modelId="{5F0D056D-6FF9-134C-8E5F-A51FC28A326A}" type="pres">
      <dgm:prSet presAssocID="{EC1A1B63-F487-5848-959B-829F633ACB86}" presName="accentRepeatNode" presStyleLbl="solidFgAcc1" presStyleIdx="4" presStyleCnt="5"/>
      <dgm:spPr>
        <a:solidFill>
          <a:srgbClr val="FFFF00"/>
        </a:solidFill>
      </dgm:spPr>
      <dgm:t>
        <a:bodyPr/>
        <a:lstStyle/>
        <a:p>
          <a:endParaRPr lang="id-ID"/>
        </a:p>
      </dgm:t>
    </dgm:pt>
  </dgm:ptLst>
  <dgm:cxnLst>
    <dgm:cxn modelId="{A76416D1-ECDA-0540-BFEC-5616E35EEC4B}" type="presOf" srcId="{0002DAB0-CDA5-E94E-BBF0-850F913EDACE}" destId="{F8535FDC-0492-AD46-8838-8E2F53BABB77}" srcOrd="0" destOrd="0" presId="urn:microsoft.com/office/officeart/2008/layout/VerticalCurvedList"/>
    <dgm:cxn modelId="{E8091242-51E2-BD47-9EC0-B5F9E66861E7}" srcId="{BF416E53-3115-E347-9F9D-64CC6525118E}" destId="{E90E561C-17E2-AC4B-B868-B263F256DF30}" srcOrd="1" destOrd="0" parTransId="{C65BCDC3-9691-234E-8D15-F491EF279402}" sibTransId="{D8FDCA41-81FF-A946-A750-60C946250988}"/>
    <dgm:cxn modelId="{BB05C223-1121-C844-97E7-95CBB5C75E38}" type="presOf" srcId="{E90E561C-17E2-AC4B-B868-B263F256DF30}" destId="{C8FFC3AF-A02F-844E-A23B-97D2FB208B60}" srcOrd="0" destOrd="0" presId="urn:microsoft.com/office/officeart/2008/layout/VerticalCurvedList"/>
    <dgm:cxn modelId="{98513B80-C847-8C4A-9294-15E3AD2A1BC9}" type="presOf" srcId="{F1EA9EAB-D4A9-934D-8D5C-DC2D2DE741FC}" destId="{EC21CCCB-F463-D640-BA7F-B5789AFB0EAE}" srcOrd="0" destOrd="0" presId="urn:microsoft.com/office/officeart/2008/layout/VerticalCurvedList"/>
    <dgm:cxn modelId="{08C37FA2-F393-DB46-BDBD-03C288C57828}" srcId="{BF416E53-3115-E347-9F9D-64CC6525118E}" destId="{F1EA9EAB-D4A9-934D-8D5C-DC2D2DE741FC}" srcOrd="0" destOrd="0" parTransId="{8C9CEC19-A963-8E48-8C60-DAC6E019659C}" sibTransId="{8D24EFED-780B-864F-AD93-87384F88C38F}"/>
    <dgm:cxn modelId="{A1DDF30E-7327-3D41-8135-D8598E855B6F}" srcId="{BF416E53-3115-E347-9F9D-64CC6525118E}" destId="{163695F9-32F9-6B43-A819-CC3B8FD5710A}" srcOrd="2" destOrd="0" parTransId="{46F4BACB-35A0-5E4D-9240-405074E46D7B}" sibTransId="{68BD94D2-04C3-BA43-B99D-AAC6F91C65DB}"/>
    <dgm:cxn modelId="{04DAD42B-EEAB-0144-8D3D-1E604B9F3873}" type="presOf" srcId="{BF416E53-3115-E347-9F9D-64CC6525118E}" destId="{24830D85-13CD-E34C-B9DD-DCB091E6FBA3}" srcOrd="0" destOrd="0" presId="urn:microsoft.com/office/officeart/2008/layout/VerticalCurvedList"/>
    <dgm:cxn modelId="{0D02B86B-5748-6840-A98E-48F69EB35E8E}" type="presOf" srcId="{EC1A1B63-F487-5848-959B-829F633ACB86}" destId="{1591F22C-E401-8F40-B768-C1F4D3B918F7}" srcOrd="0" destOrd="0" presId="urn:microsoft.com/office/officeart/2008/layout/VerticalCurvedList"/>
    <dgm:cxn modelId="{C2DE5387-2FC2-D349-A85D-A8DFEA19AB7E}" srcId="{BF416E53-3115-E347-9F9D-64CC6525118E}" destId="{0002DAB0-CDA5-E94E-BBF0-850F913EDACE}" srcOrd="3" destOrd="0" parTransId="{4C9A6E24-C1EA-FF4C-BB15-22EE650C61D1}" sibTransId="{60A93EBF-E32B-9E4D-9404-9DA9E25468C7}"/>
    <dgm:cxn modelId="{87363E4E-17AF-9148-A6C5-86911C387621}" type="presOf" srcId="{163695F9-32F9-6B43-A819-CC3B8FD5710A}" destId="{3113DC6C-F869-4549-9AF3-DCCFD87CD31A}" srcOrd="0" destOrd="0" presId="urn:microsoft.com/office/officeart/2008/layout/VerticalCurvedList"/>
    <dgm:cxn modelId="{61C0F6C2-0C63-604D-8755-B93C06E002C3}" type="presOf" srcId="{8D24EFED-780B-864F-AD93-87384F88C38F}" destId="{18A7572D-D9DC-244C-AA1A-E406120E5DF0}" srcOrd="0" destOrd="0" presId="urn:microsoft.com/office/officeart/2008/layout/VerticalCurvedList"/>
    <dgm:cxn modelId="{61AC0E47-33BD-014B-AE86-26B8D25407C1}" srcId="{BF416E53-3115-E347-9F9D-64CC6525118E}" destId="{EC1A1B63-F487-5848-959B-829F633ACB86}" srcOrd="4" destOrd="0" parTransId="{EB39BE3A-CA25-7A4D-A8F7-28F9141D7148}" sibTransId="{78438907-305C-744A-823B-CEFA3A6208DD}"/>
    <dgm:cxn modelId="{4888CBCB-3372-B24C-AE48-41DA0474F751}" type="presParOf" srcId="{24830D85-13CD-E34C-B9DD-DCB091E6FBA3}" destId="{6322C64F-C6F4-9D41-95C0-5BE4AE1ACE06}" srcOrd="0" destOrd="0" presId="urn:microsoft.com/office/officeart/2008/layout/VerticalCurvedList"/>
    <dgm:cxn modelId="{98C1C5ED-B706-6A42-AF5D-744EC65ACDAB}" type="presParOf" srcId="{6322C64F-C6F4-9D41-95C0-5BE4AE1ACE06}" destId="{9CB7C092-474C-2E42-B548-8833272AE912}" srcOrd="0" destOrd="0" presId="urn:microsoft.com/office/officeart/2008/layout/VerticalCurvedList"/>
    <dgm:cxn modelId="{5B4DAC8B-0153-A642-9CB2-D8446C90856A}" type="presParOf" srcId="{9CB7C092-474C-2E42-B548-8833272AE912}" destId="{7DB562ED-38FA-B74A-95B7-DE4025D146BC}" srcOrd="0" destOrd="0" presId="urn:microsoft.com/office/officeart/2008/layout/VerticalCurvedList"/>
    <dgm:cxn modelId="{4D7D8CF8-F244-E447-8F3F-AFAA4AAE6207}" type="presParOf" srcId="{9CB7C092-474C-2E42-B548-8833272AE912}" destId="{18A7572D-D9DC-244C-AA1A-E406120E5DF0}" srcOrd="1" destOrd="0" presId="urn:microsoft.com/office/officeart/2008/layout/VerticalCurvedList"/>
    <dgm:cxn modelId="{793FA702-EFDF-A044-AA60-1B501A5C160B}" type="presParOf" srcId="{9CB7C092-474C-2E42-B548-8833272AE912}" destId="{6F553056-3F02-784E-B663-37C4DC5F23EB}" srcOrd="2" destOrd="0" presId="urn:microsoft.com/office/officeart/2008/layout/VerticalCurvedList"/>
    <dgm:cxn modelId="{6C6FE923-9052-CC44-B469-DDC88263E6F1}" type="presParOf" srcId="{9CB7C092-474C-2E42-B548-8833272AE912}" destId="{1B47E89F-A2BC-054D-AFB1-7DB21EAB147E}" srcOrd="3" destOrd="0" presId="urn:microsoft.com/office/officeart/2008/layout/VerticalCurvedList"/>
    <dgm:cxn modelId="{FF27DED2-7DCB-9E43-918F-C73232BB9296}" type="presParOf" srcId="{6322C64F-C6F4-9D41-95C0-5BE4AE1ACE06}" destId="{EC21CCCB-F463-D640-BA7F-B5789AFB0EAE}" srcOrd="1" destOrd="0" presId="urn:microsoft.com/office/officeart/2008/layout/VerticalCurvedList"/>
    <dgm:cxn modelId="{3D93C5C7-7E0B-BE4C-9B9F-D1023BB935AB}" type="presParOf" srcId="{6322C64F-C6F4-9D41-95C0-5BE4AE1ACE06}" destId="{3C35609F-C110-F14B-9F22-CAB9BDCA2D2E}" srcOrd="2" destOrd="0" presId="urn:microsoft.com/office/officeart/2008/layout/VerticalCurvedList"/>
    <dgm:cxn modelId="{8AAC971B-5BA2-A04C-A19F-6E1482D1F554}" type="presParOf" srcId="{3C35609F-C110-F14B-9F22-CAB9BDCA2D2E}" destId="{4A6346C0-5B62-6140-9ED1-32E998666BF8}" srcOrd="0" destOrd="0" presId="urn:microsoft.com/office/officeart/2008/layout/VerticalCurvedList"/>
    <dgm:cxn modelId="{CDBF8B10-1197-474F-A111-39880CD1919E}" type="presParOf" srcId="{6322C64F-C6F4-9D41-95C0-5BE4AE1ACE06}" destId="{C8FFC3AF-A02F-844E-A23B-97D2FB208B60}" srcOrd="3" destOrd="0" presId="urn:microsoft.com/office/officeart/2008/layout/VerticalCurvedList"/>
    <dgm:cxn modelId="{6801C6F9-0418-184E-9A8B-7E42C0B83994}" type="presParOf" srcId="{6322C64F-C6F4-9D41-95C0-5BE4AE1ACE06}" destId="{363DE714-C909-BA48-9DCD-0CFA0F4E5DB2}" srcOrd="4" destOrd="0" presId="urn:microsoft.com/office/officeart/2008/layout/VerticalCurvedList"/>
    <dgm:cxn modelId="{C83E2A50-1A54-EE4D-A119-4441E2B212E7}" type="presParOf" srcId="{363DE714-C909-BA48-9DCD-0CFA0F4E5DB2}" destId="{8562210C-E8B3-1945-B363-210245A8720C}" srcOrd="0" destOrd="0" presId="urn:microsoft.com/office/officeart/2008/layout/VerticalCurvedList"/>
    <dgm:cxn modelId="{DA57BE81-08CB-5241-86D0-40985AD4F8C7}" type="presParOf" srcId="{6322C64F-C6F4-9D41-95C0-5BE4AE1ACE06}" destId="{3113DC6C-F869-4549-9AF3-DCCFD87CD31A}" srcOrd="5" destOrd="0" presId="urn:microsoft.com/office/officeart/2008/layout/VerticalCurvedList"/>
    <dgm:cxn modelId="{68576431-DBFB-1443-885E-5B38CD80967A}" type="presParOf" srcId="{6322C64F-C6F4-9D41-95C0-5BE4AE1ACE06}" destId="{44F5FDA5-DAE3-F849-AD3E-5FF537A04983}" srcOrd="6" destOrd="0" presId="urn:microsoft.com/office/officeart/2008/layout/VerticalCurvedList"/>
    <dgm:cxn modelId="{88B93CC8-0A47-9C4A-A072-6B62334B275E}" type="presParOf" srcId="{44F5FDA5-DAE3-F849-AD3E-5FF537A04983}" destId="{15856316-37F5-1B45-9B90-1BDC9B085D0F}" srcOrd="0" destOrd="0" presId="urn:microsoft.com/office/officeart/2008/layout/VerticalCurvedList"/>
    <dgm:cxn modelId="{5AEF4B65-DB04-E246-A002-8317A6BF4A8B}" type="presParOf" srcId="{6322C64F-C6F4-9D41-95C0-5BE4AE1ACE06}" destId="{F8535FDC-0492-AD46-8838-8E2F53BABB77}" srcOrd="7" destOrd="0" presId="urn:microsoft.com/office/officeart/2008/layout/VerticalCurvedList"/>
    <dgm:cxn modelId="{5271A54F-9B18-6448-8546-543A231F0D83}" type="presParOf" srcId="{6322C64F-C6F4-9D41-95C0-5BE4AE1ACE06}" destId="{A9D8ED3D-8237-3348-B350-B9E421C88D10}" srcOrd="8" destOrd="0" presId="urn:microsoft.com/office/officeart/2008/layout/VerticalCurvedList"/>
    <dgm:cxn modelId="{23DB94BA-D274-E242-B374-22999623FECF}" type="presParOf" srcId="{A9D8ED3D-8237-3348-B350-B9E421C88D10}" destId="{F1871F40-421E-CE44-8235-DB12FD12D6F0}" srcOrd="0" destOrd="0" presId="urn:microsoft.com/office/officeart/2008/layout/VerticalCurvedList"/>
    <dgm:cxn modelId="{4EFF7242-5A5D-6F43-AF96-306686AFEBE0}" type="presParOf" srcId="{6322C64F-C6F4-9D41-95C0-5BE4AE1ACE06}" destId="{1591F22C-E401-8F40-B768-C1F4D3B918F7}" srcOrd="9" destOrd="0" presId="urn:microsoft.com/office/officeart/2008/layout/VerticalCurvedList"/>
    <dgm:cxn modelId="{E3407103-DBE0-2C45-A920-9724671BE920}" type="presParOf" srcId="{6322C64F-C6F4-9D41-95C0-5BE4AE1ACE06}" destId="{70A27F9A-7719-894D-83E9-8DFA47556216}" srcOrd="10" destOrd="0" presId="urn:microsoft.com/office/officeart/2008/layout/VerticalCurvedList"/>
    <dgm:cxn modelId="{AD5E213B-A7A1-DF4F-B02E-65316ECF321B}" type="presParOf" srcId="{70A27F9A-7719-894D-83E9-8DFA47556216}" destId="{5F0D056D-6FF9-134C-8E5F-A51FC28A326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572D-D9DC-244C-AA1A-E406120E5DF0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1CCCB-F463-D640-BA7F-B5789AFB0EAE}">
      <dsp:nvSpPr>
        <dsp:cNvPr id="0" name=""/>
        <dsp:cNvSpPr/>
      </dsp:nvSpPr>
      <dsp:spPr>
        <a:xfrm>
          <a:off x="411090" y="271871"/>
          <a:ext cx="5672158" cy="5440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i="1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National Payment Gateway</a:t>
          </a:r>
          <a:endParaRPr lang="en-US" sz="2100" i="1" kern="1200" dirty="0">
            <a:latin typeface="Abadi MT Condensed Light" charset="0"/>
            <a:ea typeface="Abadi MT Condensed Light" charset="0"/>
            <a:cs typeface="Abadi MT Condensed Light" charset="0"/>
          </a:endParaRPr>
        </a:p>
      </dsp:txBody>
      <dsp:txXfrm>
        <a:off x="411090" y="271871"/>
        <a:ext cx="5672158" cy="544091"/>
      </dsp:txXfrm>
    </dsp:sp>
    <dsp:sp modelId="{4A6346C0-5B62-6140-9ED1-32E998666BF8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FC3AF-A02F-844E-A23B-97D2FB208B60}">
      <dsp:nvSpPr>
        <dsp:cNvPr id="0" name=""/>
        <dsp:cNvSpPr/>
      </dsp:nvSpPr>
      <dsp:spPr>
        <a:xfrm>
          <a:off x="800969" y="1087747"/>
          <a:ext cx="5282278" cy="5440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Implementasi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Standar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Nasional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Kartu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ATM/DEBIT </a:t>
          </a:r>
          <a:endParaRPr lang="en-US" sz="2100" kern="1200" dirty="0">
            <a:latin typeface="Abadi MT Condensed Light" charset="0"/>
            <a:ea typeface="Abadi MT Condensed Light" charset="0"/>
            <a:cs typeface="Abadi MT Condensed Light" charset="0"/>
          </a:endParaRPr>
        </a:p>
      </dsp:txBody>
      <dsp:txXfrm>
        <a:off x="800969" y="1087747"/>
        <a:ext cx="5282278" cy="544091"/>
      </dsp:txXfrm>
    </dsp:sp>
    <dsp:sp modelId="{8562210C-E8B3-1945-B363-210245A8720C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3DC6C-F869-4549-9AF3-DCCFD87CD31A}">
      <dsp:nvSpPr>
        <dsp:cNvPr id="0" name=""/>
        <dsp:cNvSpPr/>
      </dsp:nvSpPr>
      <dsp:spPr>
        <a:xfrm>
          <a:off x="920631" y="1903623"/>
          <a:ext cx="5162616" cy="5440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Penyelenggaraan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Pemrosesan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Transaksi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Keuangan</a:t>
          </a:r>
          <a:endParaRPr lang="en-US" sz="2100" kern="1200" dirty="0">
            <a:latin typeface="Abadi MT Condensed Light" charset="0"/>
            <a:ea typeface="Abadi MT Condensed Light" charset="0"/>
            <a:cs typeface="Abadi MT Condensed Light" charset="0"/>
          </a:endParaRPr>
        </a:p>
      </dsp:txBody>
      <dsp:txXfrm>
        <a:off x="920631" y="1903623"/>
        <a:ext cx="5162616" cy="544091"/>
      </dsp:txXfrm>
    </dsp:sp>
    <dsp:sp modelId="{15856316-37F5-1B45-9B90-1BDC9B085D0F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35FDC-0492-AD46-8838-8E2F53BABB77}">
      <dsp:nvSpPr>
        <dsp:cNvPr id="0" name=""/>
        <dsp:cNvSpPr/>
      </dsp:nvSpPr>
      <dsp:spPr>
        <a:xfrm>
          <a:off x="800969" y="2719499"/>
          <a:ext cx="5282278" cy="5440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Bantuan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 </a:t>
          </a:r>
          <a:r>
            <a:rPr lang="en-US" sz="2100" kern="1200" dirty="0" err="1" smtClean="0">
              <a:latin typeface="Abadi MT Condensed Light" charset="0"/>
              <a:ea typeface="Abadi MT Condensed Light" charset="0"/>
              <a:cs typeface="Abadi MT Condensed Light" charset="0"/>
            </a:rPr>
            <a:t>Sosial</a:t>
          </a:r>
          <a:r>
            <a:rPr lang="en-US" sz="2100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: </a:t>
          </a:r>
          <a:r>
            <a:rPr lang="en-US" sz="2100" i="1" kern="1200" dirty="0" smtClean="0">
              <a:latin typeface="Abadi MT Condensed Light" charset="0"/>
              <a:ea typeface="Abadi MT Condensed Light" charset="0"/>
              <a:cs typeface="Abadi MT Condensed Light" charset="0"/>
            </a:rPr>
            <a:t>Government to Person</a:t>
          </a:r>
          <a:endParaRPr lang="en-US" sz="2100" i="1" kern="1200" dirty="0">
            <a:latin typeface="Abadi MT Condensed Light" charset="0"/>
            <a:ea typeface="Abadi MT Condensed Light" charset="0"/>
            <a:cs typeface="Abadi MT Condensed Light" charset="0"/>
          </a:endParaRPr>
        </a:p>
      </dsp:txBody>
      <dsp:txXfrm>
        <a:off x="800969" y="2719499"/>
        <a:ext cx="5282278" cy="544091"/>
      </dsp:txXfrm>
    </dsp:sp>
    <dsp:sp modelId="{F1871F40-421E-CE44-8235-DB12FD12D6F0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1F22C-E401-8F40-B768-C1F4D3B918F7}">
      <dsp:nvSpPr>
        <dsp:cNvPr id="0" name=""/>
        <dsp:cNvSpPr/>
      </dsp:nvSpPr>
      <dsp:spPr>
        <a:xfrm>
          <a:off x="411090" y="3535375"/>
          <a:ext cx="5672158" cy="5440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1" kern="1200" dirty="0" smtClean="0">
              <a:solidFill>
                <a:srgbClr val="FFFF00"/>
              </a:solidFill>
              <a:latin typeface="Abadi MT Condensed Light" charset="0"/>
              <a:ea typeface="Abadi MT Condensed Light" charset="0"/>
              <a:cs typeface="Abadi MT Condensed Light" charset="0"/>
            </a:rPr>
            <a:t>Financial Technology</a:t>
          </a:r>
          <a:endParaRPr lang="en-US" sz="2100" b="1" i="1" kern="1200" dirty="0">
            <a:solidFill>
              <a:srgbClr val="FFFF00"/>
            </a:solidFill>
            <a:latin typeface="Abadi MT Condensed Light" charset="0"/>
            <a:ea typeface="Abadi MT Condensed Light" charset="0"/>
            <a:cs typeface="Abadi MT Condensed Light" charset="0"/>
          </a:endParaRPr>
        </a:p>
      </dsp:txBody>
      <dsp:txXfrm>
        <a:off x="411090" y="3535375"/>
        <a:ext cx="5672158" cy="544091"/>
      </dsp:txXfrm>
    </dsp:sp>
    <dsp:sp modelId="{5F0D056D-6FF9-134C-8E5F-A51FC28A326A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rgbClr val="FFFF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5F4B8-CEDC-6446-A32B-ADE3D070C19F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2B796-BE61-6144-8629-1B7CD4506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84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843560"/>
            <a:ext cx="9144000" cy="1770369"/>
          </a:xfrm>
          <a:solidFill>
            <a:schemeClr val="bg1">
              <a:alpha val="42000"/>
            </a:schemeClr>
          </a:solidFill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783872"/>
            <a:ext cx="9144000" cy="473927"/>
          </a:xfrm>
          <a:solidFill>
            <a:schemeClr val="bg1">
              <a:alpha val="42000"/>
            </a:schemeClr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505" y="49476"/>
            <a:ext cx="2716990" cy="8549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6356350"/>
            <a:ext cx="12192000" cy="501650"/>
            <a:chOff x="0" y="6356350"/>
            <a:chExt cx="12192000" cy="501650"/>
          </a:xfrm>
        </p:grpSpPr>
        <p:sp>
          <p:nvSpPr>
            <p:cNvPr id="8" name="Rectangle 7"/>
            <p:cNvSpPr/>
            <p:nvPr userDrawn="1"/>
          </p:nvSpPr>
          <p:spPr>
            <a:xfrm>
              <a:off x="4038600" y="6356350"/>
              <a:ext cx="8153400" cy="50165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6356350"/>
              <a:ext cx="6557963" cy="50165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 userDrawn="1"/>
          </p:nvSpPr>
          <p:spPr>
            <a:xfrm>
              <a:off x="4324356" y="6356350"/>
              <a:ext cx="3819525" cy="501650"/>
            </a:xfrm>
            <a:prstGeom prst="parallelogram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763588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486156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BANK INDONESIA FINANCIAL TECHNOLOGY OFFICE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6147C6DD-B6DD-184B-BFA3-AA827C7A30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44" y="416694"/>
            <a:ext cx="735892" cy="6604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711A3-1775-124E-B55B-AE20C80F2842}" type="datetimeFigureOut">
              <a:rPr lang="en-US" smtClean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7C6DD-B6DD-184B-BFA3-AA827C7A3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0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65" y="3680748"/>
            <a:ext cx="3892950" cy="227813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i="1" dirty="0" smtClean="0">
                <a:solidFill>
                  <a:srgbClr val="FFFF00"/>
                </a:solidFill>
              </a:rPr>
              <a:t>FINTECH DEVELOPMENT IN INDONESIA: A REGULATORS’ PERSPECTIVE</a:t>
            </a:r>
            <a:endParaRPr lang="en-US" sz="4400" i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470" y="5964490"/>
            <a:ext cx="9116993" cy="790210"/>
          </a:xfrm>
          <a:solidFill>
            <a:schemeClr val="accent1">
              <a:lumMod val="85000"/>
              <a:alpha val="42000"/>
            </a:scheme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JUNANTO HERDIAWAN</a:t>
            </a:r>
          </a:p>
          <a:p>
            <a:pPr algn="l"/>
            <a:r>
              <a:rPr lang="en-US" dirty="0" smtClean="0"/>
              <a:t>27 </a:t>
            </a:r>
            <a:r>
              <a:rPr lang="en-US" dirty="0" err="1" smtClean="0"/>
              <a:t>Februari</a:t>
            </a:r>
            <a:r>
              <a:rPr lang="en-US" dirty="0" smtClean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178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FinTech</a:t>
            </a:r>
            <a:r>
              <a:rPr lang="en-US" cap="small" dirty="0" smtClean="0"/>
              <a:t> Versus </a:t>
            </a:r>
            <a:r>
              <a:rPr lang="en-US" cap="small" dirty="0" err="1" smtClean="0"/>
              <a:t>Petahana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206603"/>
            <a:ext cx="10515600" cy="3589382"/>
          </a:xfrm>
        </p:spPr>
      </p:pic>
      <p:sp>
        <p:nvSpPr>
          <p:cNvPr id="5" name="TextBox 4"/>
          <p:cNvSpPr txBox="1"/>
          <p:nvPr/>
        </p:nvSpPr>
        <p:spPr>
          <a:xfrm>
            <a:off x="713983" y="1446105"/>
            <a:ext cx="1074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Model bisnis </a:t>
            </a:r>
            <a:r>
              <a:rPr lang="id-ID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Fin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</a:t>
            </a:r>
            <a:r>
              <a:rPr lang="id-ID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ech</a:t>
            </a:r>
            <a:r>
              <a:rPr lang="id-ID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cenderung </a:t>
            </a:r>
            <a:r>
              <a:rPr lang="id-ID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mereplikasi</a:t>
            </a:r>
            <a:r>
              <a:rPr lang="id-ID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model bisnis lembaga keuangan formal, khususnya </a:t>
            </a:r>
            <a:r>
              <a:rPr lang="id-ID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bank.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 err="1" smtClean="0"/>
              <a:t>Identifikasi</a:t>
            </a:r>
            <a:r>
              <a:rPr lang="en-US" cap="small" dirty="0" smtClean="0"/>
              <a:t> </a:t>
            </a:r>
            <a:r>
              <a:rPr lang="en-US" cap="small" dirty="0" err="1" smtClean="0"/>
              <a:t>Risiko</a:t>
            </a:r>
            <a:r>
              <a:rPr lang="en-US" cap="small" dirty="0" smtClean="0"/>
              <a:t> </a:t>
            </a:r>
            <a:r>
              <a:rPr lang="en-US" cap="small" dirty="0" err="1" smtClean="0"/>
              <a:t>FinTech</a:t>
            </a:r>
            <a:r>
              <a:rPr lang="en-US" cap="small" dirty="0" smtClean="0"/>
              <a:t>: </a:t>
            </a:r>
            <a:r>
              <a:rPr lang="en-US" cap="small" dirty="0" err="1" smtClean="0"/>
              <a:t>Disagregasi</a:t>
            </a:r>
            <a:r>
              <a:rPr lang="en-US" cap="small" dirty="0" smtClean="0"/>
              <a:t> </a:t>
            </a:r>
            <a:r>
              <a:rPr lang="en-US" cap="small" dirty="0" err="1" smtClean="0"/>
              <a:t>Fungsi</a:t>
            </a:r>
            <a:r>
              <a:rPr lang="en-US" cap="small" dirty="0" smtClean="0"/>
              <a:t> Universal </a:t>
            </a:r>
            <a:r>
              <a:rPr lang="en-US" cap="small" dirty="0" err="1" smtClean="0"/>
              <a:t>BAnk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631" y="1825625"/>
            <a:ext cx="8316738" cy="4351338"/>
          </a:xfrm>
        </p:spPr>
      </p:pic>
    </p:spTree>
    <p:extLst>
      <p:ext uri="{BB962C8B-B14F-4D97-AF65-F5344CB8AC3E}">
        <p14:creationId xmlns:p14="http://schemas.microsoft.com/office/powerpoint/2010/main" val="13813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FinTech</a:t>
            </a:r>
            <a:r>
              <a:rPr lang="en-US" cap="small" dirty="0" smtClean="0"/>
              <a:t> </a:t>
            </a:r>
            <a:r>
              <a:rPr lang="en-US" cap="small" dirty="0" err="1" smtClean="0"/>
              <a:t>Merupakan</a:t>
            </a:r>
            <a:r>
              <a:rPr lang="en-US" cap="small" dirty="0" smtClean="0"/>
              <a:t> </a:t>
            </a:r>
            <a:r>
              <a:rPr lang="en-US" cap="small" dirty="0" err="1" smtClean="0"/>
              <a:t>Implikasi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89975"/>
            <a:ext cx="10515600" cy="4212721"/>
          </a:xfrm>
        </p:spPr>
      </p:pic>
      <p:sp>
        <p:nvSpPr>
          <p:cNvPr id="8" name="TextBox 7"/>
          <p:cNvSpPr txBox="1"/>
          <p:nvPr/>
        </p:nvSpPr>
        <p:spPr>
          <a:xfrm>
            <a:off x="7640877" y="3945699"/>
            <a:ext cx="348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Otoritas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perlu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mengambil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sikap</a:t>
            </a:r>
            <a:r>
              <a:rPr lang="en-US" dirty="0" smtClean="0">
                <a:solidFill>
                  <a:schemeClr val="tx2"/>
                </a:solidFill>
              </a:rPr>
              <a:t> yang </a:t>
            </a:r>
            <a:r>
              <a:rPr lang="en-US" dirty="0" err="1" smtClean="0">
                <a:solidFill>
                  <a:schemeClr val="tx2"/>
                </a:solidFill>
              </a:rPr>
              <a:t>tepat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untuk</a:t>
            </a:r>
            <a:r>
              <a:rPr lang="en-US" dirty="0" smtClean="0">
                <a:solidFill>
                  <a:schemeClr val="tx2"/>
                </a:solidFill>
              </a:rPr>
              <a:t>: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>
                <a:solidFill>
                  <a:schemeClr val="bg1"/>
                </a:solidFill>
              </a:rPr>
              <a:t>FinTech</a:t>
            </a:r>
            <a:r>
              <a:rPr lang="en-US" cap="small" dirty="0" smtClean="0">
                <a:solidFill>
                  <a:schemeClr val="bg1"/>
                </a:solidFill>
              </a:rPr>
              <a:t> </a:t>
            </a:r>
            <a:r>
              <a:rPr lang="en-US" cap="small" dirty="0" err="1" smtClean="0">
                <a:solidFill>
                  <a:schemeClr val="bg1"/>
                </a:solidFill>
              </a:rPr>
              <a:t>Sebagai</a:t>
            </a:r>
            <a:r>
              <a:rPr lang="en-US" cap="small" dirty="0" smtClean="0">
                <a:solidFill>
                  <a:schemeClr val="bg1"/>
                </a:solidFill>
              </a:rPr>
              <a:t> </a:t>
            </a:r>
            <a:r>
              <a:rPr lang="en-US" cap="small" dirty="0" err="1" smtClean="0">
                <a:solidFill>
                  <a:schemeClr val="bg1"/>
                </a:solidFill>
              </a:rPr>
              <a:t>Solusi</a:t>
            </a:r>
            <a:r>
              <a:rPr lang="en-US" cap="small" dirty="0" smtClean="0">
                <a:solidFill>
                  <a:schemeClr val="bg1"/>
                </a:solidFill>
              </a:rPr>
              <a:t> </a:t>
            </a:r>
            <a:r>
              <a:rPr lang="en-US" cap="small" dirty="0" err="1" smtClean="0">
                <a:solidFill>
                  <a:schemeClr val="bg1"/>
                </a:solidFill>
              </a:rPr>
              <a:t>Masalah</a:t>
            </a:r>
            <a:r>
              <a:rPr lang="en-US" cap="small" dirty="0" smtClean="0">
                <a:solidFill>
                  <a:schemeClr val="bg1"/>
                </a:solidFill>
              </a:rPr>
              <a:t> </a:t>
            </a:r>
            <a:r>
              <a:rPr lang="en-US" cap="small" dirty="0" err="1" smtClean="0">
                <a:solidFill>
                  <a:schemeClr val="bg1"/>
                </a:solidFill>
              </a:rPr>
              <a:t>Ekonomi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9" y="1397426"/>
            <a:ext cx="12057681" cy="4166465"/>
          </a:xfrm>
        </p:spPr>
      </p:pic>
    </p:spTree>
    <p:extLst>
      <p:ext uri="{BB962C8B-B14F-4D97-AF65-F5344CB8AC3E}">
        <p14:creationId xmlns:p14="http://schemas.microsoft.com/office/powerpoint/2010/main" val="14476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Bank Indonesia Financial Technology Office</a:t>
            </a:r>
            <a:endParaRPr lang="en-US" cap="smal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10482"/>
            <a:ext cx="10515600" cy="2476423"/>
          </a:xfr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38200" y="4339611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Tanggal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14 </a:t>
            </a: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November </a:t>
            </a:r>
            <a:r>
              <a:rPr lang="en-US" sz="240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2016,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Gubernur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Bank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Indonesia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meresmikan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Bank Indonesia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Fintech.  Fintech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Office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merupakan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wadah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asesmen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mitigasi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risiko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evaluasi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atas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model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bisnis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produk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/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layanan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dari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Fintech,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serta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inisiator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riset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terkait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kegiatan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layanan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keuangan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berbasis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teknologi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88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Visi</a:t>
            </a:r>
            <a:r>
              <a:rPr lang="en-US" cap="small" dirty="0" smtClean="0"/>
              <a:t> BI </a:t>
            </a:r>
            <a:r>
              <a:rPr lang="en-US" cap="small" dirty="0" err="1" smtClean="0"/>
              <a:t>FinTech</a:t>
            </a:r>
            <a:r>
              <a:rPr lang="en-US" cap="small" dirty="0" smtClean="0"/>
              <a:t> Office</a:t>
            </a:r>
            <a:endParaRPr lang="en-US" cap="small" dirty="0"/>
          </a:p>
        </p:txBody>
      </p:sp>
      <p:sp>
        <p:nvSpPr>
          <p:cNvPr id="27" name="TextBox 26"/>
          <p:cNvSpPr txBox="1"/>
          <p:nvPr/>
        </p:nvSpPr>
        <p:spPr>
          <a:xfrm>
            <a:off x="838200" y="1947145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noProof="1">
                <a:solidFill>
                  <a:schemeClr val="accent2">
                    <a:lumMod val="50000"/>
                  </a:schemeClr>
                </a:solidFill>
                <a:latin typeface="+mj-lt"/>
              </a:rPr>
              <a:t>Menjadi pusat pengembangan FinTech yang kredibel serta berperan sebagai leader di tingkat nasional dan rujukan di tingkat </a:t>
            </a:r>
            <a:r>
              <a:rPr lang="en-US" sz="2800" b="1" noProof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internasional.</a:t>
            </a:r>
            <a:endParaRPr lang="en-US" sz="2800" b="1" noProof="1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746" y="2901253"/>
            <a:ext cx="4515752" cy="33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Tugas</a:t>
            </a:r>
            <a:r>
              <a:rPr lang="en-US" cap="small" dirty="0" smtClean="0"/>
              <a:t> </a:t>
            </a:r>
            <a:r>
              <a:rPr lang="en-US" cap="small" dirty="0" err="1" smtClean="0"/>
              <a:t>Pokok</a:t>
            </a:r>
            <a:r>
              <a:rPr lang="en-US" cap="small" dirty="0" smtClean="0"/>
              <a:t> BI </a:t>
            </a:r>
            <a:r>
              <a:rPr lang="en-US" cap="small" dirty="0" err="1" smtClean="0"/>
              <a:t>FinTech</a:t>
            </a:r>
            <a:r>
              <a:rPr lang="en-US" cap="small" dirty="0" smtClean="0"/>
              <a:t> Office</a:t>
            </a:r>
            <a:endParaRPr lang="en-US" cap="small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24159" y="1208006"/>
            <a:ext cx="3432701" cy="2447350"/>
            <a:chOff x="126124" y="4258311"/>
            <a:chExt cx="2590760" cy="1986512"/>
          </a:xfrm>
        </p:grpSpPr>
        <p:sp>
          <p:nvSpPr>
            <p:cNvPr id="6" name="TextBox 5"/>
            <p:cNvSpPr txBox="1"/>
            <p:nvPr/>
          </p:nvSpPr>
          <p:spPr>
            <a:xfrm>
              <a:off x="126124" y="5263022"/>
              <a:ext cx="2590760" cy="98180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Katalisator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/</a:t>
              </a:r>
              <a:r>
                <a:rPr 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Fasilitator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Pertukaran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ide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inovatif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pengembangan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Fintech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di Indonesia</a:t>
              </a:r>
            </a:p>
          </p:txBody>
        </p:sp>
        <p:grpSp>
          <p:nvGrpSpPr>
            <p:cNvPr id="7" name="Group 1"/>
            <p:cNvGrpSpPr/>
            <p:nvPr/>
          </p:nvGrpSpPr>
          <p:grpSpPr>
            <a:xfrm>
              <a:off x="862755" y="4258311"/>
              <a:ext cx="921140" cy="896112"/>
              <a:chOff x="481903" y="2047394"/>
              <a:chExt cx="723797" cy="70307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481903" y="2047394"/>
                <a:ext cx="723797" cy="70307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Freeform 132"/>
              <p:cNvSpPr>
                <a:spLocks noChangeAspect="1" noEditPoints="1"/>
              </p:cNvSpPr>
              <p:nvPr/>
            </p:nvSpPr>
            <p:spPr bwMode="auto">
              <a:xfrm>
                <a:off x="650198" y="2213747"/>
                <a:ext cx="387206" cy="370370"/>
              </a:xfrm>
              <a:custGeom>
                <a:avLst/>
                <a:gdLst/>
                <a:ahLst/>
                <a:cxnLst>
                  <a:cxn ang="0">
                    <a:pos x="62" y="31"/>
                  </a:cxn>
                  <a:cxn ang="0">
                    <a:pos x="62" y="31"/>
                  </a:cxn>
                  <a:cxn ang="0">
                    <a:pos x="54" y="27"/>
                  </a:cxn>
                  <a:cxn ang="0">
                    <a:pos x="45" y="33"/>
                  </a:cxn>
                  <a:cxn ang="0">
                    <a:pos x="44" y="35"/>
                  </a:cxn>
                  <a:cxn ang="0">
                    <a:pos x="43" y="35"/>
                  </a:cxn>
                  <a:cxn ang="0">
                    <a:pos x="42" y="35"/>
                  </a:cxn>
                  <a:cxn ang="0">
                    <a:pos x="41" y="33"/>
                  </a:cxn>
                  <a:cxn ang="0">
                    <a:pos x="32" y="27"/>
                  </a:cxn>
                  <a:cxn ang="0">
                    <a:pos x="23" y="33"/>
                  </a:cxn>
                  <a:cxn ang="0">
                    <a:pos x="22" y="35"/>
                  </a:cxn>
                  <a:cxn ang="0">
                    <a:pos x="21" y="35"/>
                  </a:cxn>
                  <a:cxn ang="0">
                    <a:pos x="20" y="35"/>
                  </a:cxn>
                  <a:cxn ang="0">
                    <a:pos x="19" y="33"/>
                  </a:cxn>
                  <a:cxn ang="0">
                    <a:pos x="10" y="27"/>
                  </a:cxn>
                  <a:cxn ang="0">
                    <a:pos x="3" y="31"/>
                  </a:cxn>
                  <a:cxn ang="0">
                    <a:pos x="2" y="31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32" y="7"/>
                  </a:cxn>
                  <a:cxn ang="0">
                    <a:pos x="64" y="30"/>
                  </a:cxn>
                  <a:cxn ang="0">
                    <a:pos x="64" y="30"/>
                  </a:cxn>
                  <a:cxn ang="0">
                    <a:pos x="62" y="31"/>
                  </a:cxn>
                  <a:cxn ang="0">
                    <a:pos x="34" y="51"/>
                  </a:cxn>
                  <a:cxn ang="0">
                    <a:pos x="25" y="61"/>
                  </a:cxn>
                  <a:cxn ang="0">
                    <a:pos x="15" y="51"/>
                  </a:cxn>
                  <a:cxn ang="0">
                    <a:pos x="17" y="49"/>
                  </a:cxn>
                  <a:cxn ang="0">
                    <a:pos x="20" y="51"/>
                  </a:cxn>
                  <a:cxn ang="0">
                    <a:pos x="25" y="56"/>
                  </a:cxn>
                  <a:cxn ang="0">
                    <a:pos x="30" y="51"/>
                  </a:cxn>
                  <a:cxn ang="0">
                    <a:pos x="30" y="29"/>
                  </a:cxn>
                  <a:cxn ang="0">
                    <a:pos x="32" y="29"/>
                  </a:cxn>
                  <a:cxn ang="0">
                    <a:pos x="34" y="29"/>
                  </a:cxn>
                  <a:cxn ang="0">
                    <a:pos x="34" y="51"/>
                  </a:cxn>
                  <a:cxn ang="0">
                    <a:pos x="34" y="6"/>
                  </a:cxn>
                  <a:cxn ang="0">
                    <a:pos x="32" y="6"/>
                  </a:cxn>
                  <a:cxn ang="0">
                    <a:pos x="30" y="6"/>
                  </a:cxn>
                  <a:cxn ang="0">
                    <a:pos x="30" y="3"/>
                  </a:cxn>
                  <a:cxn ang="0">
                    <a:pos x="32" y="0"/>
                  </a:cxn>
                  <a:cxn ang="0">
                    <a:pos x="34" y="3"/>
                  </a:cxn>
                  <a:cxn ang="0">
                    <a:pos x="34" y="6"/>
                  </a:cxn>
                </a:cxnLst>
                <a:rect l="0" t="0" r="r" b="b"/>
                <a:pathLst>
                  <a:path w="64" h="61">
                    <a:moveTo>
                      <a:pt x="62" y="31"/>
                    </a:moveTo>
                    <a:cubicBezTo>
                      <a:pt x="62" y="31"/>
                      <a:pt x="62" y="31"/>
                      <a:pt x="62" y="31"/>
                    </a:cubicBezTo>
                    <a:cubicBezTo>
                      <a:pt x="59" y="29"/>
                      <a:pt x="57" y="27"/>
                      <a:pt x="54" y="27"/>
                    </a:cubicBezTo>
                    <a:cubicBezTo>
                      <a:pt x="51" y="27"/>
                      <a:pt x="47" y="30"/>
                      <a:pt x="45" y="33"/>
                    </a:cubicBezTo>
                    <a:cubicBezTo>
                      <a:pt x="45" y="33"/>
                      <a:pt x="45" y="34"/>
                      <a:pt x="44" y="35"/>
                    </a:cubicBezTo>
                    <a:cubicBezTo>
                      <a:pt x="44" y="35"/>
                      <a:pt x="44" y="35"/>
                      <a:pt x="43" y="35"/>
                    </a:cubicBezTo>
                    <a:cubicBezTo>
                      <a:pt x="43" y="35"/>
                      <a:pt x="42" y="35"/>
                      <a:pt x="42" y="35"/>
                    </a:cubicBezTo>
                    <a:cubicBezTo>
                      <a:pt x="42" y="34"/>
                      <a:pt x="41" y="33"/>
                      <a:pt x="41" y="33"/>
                    </a:cubicBezTo>
                    <a:cubicBezTo>
                      <a:pt x="39" y="30"/>
                      <a:pt x="36" y="27"/>
                      <a:pt x="32" y="27"/>
                    </a:cubicBezTo>
                    <a:cubicBezTo>
                      <a:pt x="28" y="27"/>
                      <a:pt x="25" y="30"/>
                      <a:pt x="23" y="33"/>
                    </a:cubicBezTo>
                    <a:cubicBezTo>
                      <a:pt x="23" y="33"/>
                      <a:pt x="22" y="34"/>
                      <a:pt x="22" y="35"/>
                    </a:cubicBezTo>
                    <a:cubicBezTo>
                      <a:pt x="22" y="35"/>
                      <a:pt x="22" y="35"/>
                      <a:pt x="21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9" y="34"/>
                      <a:pt x="19" y="33"/>
                      <a:pt x="19" y="33"/>
                    </a:cubicBezTo>
                    <a:cubicBezTo>
                      <a:pt x="17" y="30"/>
                      <a:pt x="14" y="27"/>
                      <a:pt x="10" y="27"/>
                    </a:cubicBezTo>
                    <a:cubicBezTo>
                      <a:pt x="7" y="27"/>
                      <a:pt x="5" y="29"/>
                      <a:pt x="3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16"/>
                      <a:pt x="18" y="7"/>
                      <a:pt x="32" y="7"/>
                    </a:cubicBezTo>
                    <a:cubicBezTo>
                      <a:pt x="46" y="7"/>
                      <a:pt x="60" y="16"/>
                      <a:pt x="64" y="30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64" y="31"/>
                      <a:pt x="63" y="31"/>
                      <a:pt x="62" y="31"/>
                    </a:cubicBezTo>
                    <a:close/>
                    <a:moveTo>
                      <a:pt x="34" y="51"/>
                    </a:moveTo>
                    <a:cubicBezTo>
                      <a:pt x="34" y="56"/>
                      <a:pt x="30" y="61"/>
                      <a:pt x="25" y="61"/>
                    </a:cubicBezTo>
                    <a:cubicBezTo>
                      <a:pt x="19" y="61"/>
                      <a:pt x="15" y="56"/>
                      <a:pt x="15" y="51"/>
                    </a:cubicBezTo>
                    <a:cubicBezTo>
                      <a:pt x="15" y="50"/>
                      <a:pt x="16" y="49"/>
                      <a:pt x="17" y="49"/>
                    </a:cubicBezTo>
                    <a:cubicBezTo>
                      <a:pt x="19" y="49"/>
                      <a:pt x="20" y="50"/>
                      <a:pt x="20" y="51"/>
                    </a:cubicBezTo>
                    <a:cubicBezTo>
                      <a:pt x="20" y="54"/>
                      <a:pt x="22" y="56"/>
                      <a:pt x="25" y="56"/>
                    </a:cubicBezTo>
                    <a:cubicBezTo>
                      <a:pt x="27" y="56"/>
                      <a:pt x="30" y="54"/>
                      <a:pt x="30" y="51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1" y="29"/>
                      <a:pt x="32" y="29"/>
                    </a:cubicBezTo>
                    <a:cubicBezTo>
                      <a:pt x="33" y="29"/>
                      <a:pt x="34" y="29"/>
                      <a:pt x="34" y="29"/>
                    </a:cubicBezTo>
                    <a:lnTo>
                      <a:pt x="34" y="51"/>
                    </a:lnTo>
                    <a:close/>
                    <a:moveTo>
                      <a:pt x="34" y="6"/>
                    </a:moveTo>
                    <a:cubicBezTo>
                      <a:pt x="34" y="6"/>
                      <a:pt x="33" y="6"/>
                      <a:pt x="32" y="6"/>
                    </a:cubicBezTo>
                    <a:cubicBezTo>
                      <a:pt x="31" y="6"/>
                      <a:pt x="30" y="6"/>
                      <a:pt x="30" y="6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1" y="0"/>
                      <a:pt x="32" y="0"/>
                    </a:cubicBezTo>
                    <a:cubicBezTo>
                      <a:pt x="33" y="0"/>
                      <a:pt x="34" y="1"/>
                      <a:pt x="34" y="3"/>
                    </a:cubicBezTo>
                    <a:lnTo>
                      <a:pt x="34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6613770" y="1128711"/>
            <a:ext cx="4371556" cy="2626442"/>
            <a:chOff x="2716884" y="4260545"/>
            <a:chExt cx="3299341" cy="2131881"/>
          </a:xfrm>
        </p:grpSpPr>
        <p:grpSp>
          <p:nvGrpSpPr>
            <p:cNvPr id="8" name="Group 2"/>
            <p:cNvGrpSpPr/>
            <p:nvPr/>
          </p:nvGrpSpPr>
          <p:grpSpPr>
            <a:xfrm>
              <a:off x="3906166" y="4260545"/>
              <a:ext cx="920776" cy="891644"/>
              <a:chOff x="481903" y="2969786"/>
              <a:chExt cx="723797" cy="703077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481903" y="2969786"/>
                <a:ext cx="723797" cy="70307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680011" y="3143457"/>
                <a:ext cx="327581" cy="355734"/>
              </a:xfrm>
              <a:custGeom>
                <a:avLst/>
                <a:gdLst/>
                <a:ahLst/>
                <a:cxnLst>
                  <a:cxn ang="0">
                    <a:pos x="55" y="55"/>
                  </a:cxn>
                  <a:cxn ang="0">
                    <a:pos x="39" y="55"/>
                  </a:cxn>
                  <a:cxn ang="0">
                    <a:pos x="30" y="64"/>
                  </a:cxn>
                  <a:cxn ang="0">
                    <a:pos x="21" y="55"/>
                  </a:cxn>
                  <a:cxn ang="0">
                    <a:pos x="5" y="55"/>
                  </a:cxn>
                  <a:cxn ang="0">
                    <a:pos x="0" y="50"/>
                  </a:cxn>
                  <a:cxn ang="0">
                    <a:pos x="11" y="20"/>
                  </a:cxn>
                  <a:cxn ang="0">
                    <a:pos x="27" y="5"/>
                  </a:cxn>
                  <a:cxn ang="0">
                    <a:pos x="26" y="3"/>
                  </a:cxn>
                  <a:cxn ang="0">
                    <a:pos x="30" y="0"/>
                  </a:cxn>
                  <a:cxn ang="0">
                    <a:pos x="33" y="3"/>
                  </a:cxn>
                  <a:cxn ang="0">
                    <a:pos x="33" y="5"/>
                  </a:cxn>
                  <a:cxn ang="0">
                    <a:pos x="48" y="20"/>
                  </a:cxn>
                  <a:cxn ang="0">
                    <a:pos x="59" y="50"/>
                  </a:cxn>
                  <a:cxn ang="0">
                    <a:pos x="55" y="55"/>
                  </a:cxn>
                  <a:cxn ang="0">
                    <a:pos x="30" y="60"/>
                  </a:cxn>
                  <a:cxn ang="0">
                    <a:pos x="25" y="55"/>
                  </a:cxn>
                  <a:cxn ang="0">
                    <a:pos x="24" y="54"/>
                  </a:cxn>
                  <a:cxn ang="0">
                    <a:pos x="23" y="55"/>
                  </a:cxn>
                  <a:cxn ang="0">
                    <a:pos x="30" y="61"/>
                  </a:cxn>
                  <a:cxn ang="0">
                    <a:pos x="30" y="60"/>
                  </a:cxn>
                  <a:cxn ang="0">
                    <a:pos x="30" y="60"/>
                  </a:cxn>
                </a:cxnLst>
                <a:rect l="0" t="0" r="r" b="b"/>
                <a:pathLst>
                  <a:path w="59" h="64">
                    <a:moveTo>
                      <a:pt x="55" y="55"/>
                    </a:move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60"/>
                      <a:pt x="35" y="64"/>
                      <a:pt x="30" y="64"/>
                    </a:cubicBezTo>
                    <a:cubicBezTo>
                      <a:pt x="25" y="64"/>
                      <a:pt x="21" y="60"/>
                      <a:pt x="21" y="55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2" y="55"/>
                      <a:pt x="0" y="53"/>
                      <a:pt x="0" y="50"/>
                    </a:cubicBezTo>
                    <a:cubicBezTo>
                      <a:pt x="5" y="46"/>
                      <a:pt x="11" y="38"/>
                      <a:pt x="11" y="20"/>
                    </a:cubicBezTo>
                    <a:cubicBezTo>
                      <a:pt x="11" y="13"/>
                      <a:pt x="17" y="6"/>
                      <a:pt x="27" y="5"/>
                    </a:cubicBezTo>
                    <a:cubicBezTo>
                      <a:pt x="26" y="4"/>
                      <a:pt x="26" y="4"/>
                      <a:pt x="26" y="3"/>
                    </a:cubicBezTo>
                    <a:cubicBezTo>
                      <a:pt x="26" y="1"/>
                      <a:pt x="28" y="0"/>
                      <a:pt x="30" y="0"/>
                    </a:cubicBezTo>
                    <a:cubicBezTo>
                      <a:pt x="32" y="0"/>
                      <a:pt x="33" y="1"/>
                      <a:pt x="33" y="3"/>
                    </a:cubicBezTo>
                    <a:cubicBezTo>
                      <a:pt x="33" y="4"/>
                      <a:pt x="33" y="4"/>
                      <a:pt x="33" y="5"/>
                    </a:cubicBezTo>
                    <a:cubicBezTo>
                      <a:pt x="42" y="6"/>
                      <a:pt x="48" y="13"/>
                      <a:pt x="48" y="20"/>
                    </a:cubicBezTo>
                    <a:cubicBezTo>
                      <a:pt x="48" y="38"/>
                      <a:pt x="54" y="46"/>
                      <a:pt x="59" y="50"/>
                    </a:cubicBezTo>
                    <a:cubicBezTo>
                      <a:pt x="59" y="53"/>
                      <a:pt x="57" y="55"/>
                      <a:pt x="55" y="55"/>
                    </a:cubicBezTo>
                    <a:close/>
                    <a:moveTo>
                      <a:pt x="30" y="60"/>
                    </a:moveTo>
                    <a:cubicBezTo>
                      <a:pt x="27" y="60"/>
                      <a:pt x="25" y="57"/>
                      <a:pt x="25" y="55"/>
                    </a:cubicBezTo>
                    <a:cubicBezTo>
                      <a:pt x="25" y="54"/>
                      <a:pt x="24" y="54"/>
                      <a:pt x="24" y="54"/>
                    </a:cubicBezTo>
                    <a:cubicBezTo>
                      <a:pt x="24" y="54"/>
                      <a:pt x="23" y="54"/>
                      <a:pt x="23" y="55"/>
                    </a:cubicBezTo>
                    <a:cubicBezTo>
                      <a:pt x="23" y="58"/>
                      <a:pt x="26" y="61"/>
                      <a:pt x="30" y="61"/>
                    </a:cubicBezTo>
                    <a:cubicBezTo>
                      <a:pt x="30" y="61"/>
                      <a:pt x="30" y="61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716884" y="5185786"/>
              <a:ext cx="3299341" cy="1206640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Business intelligence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Memberikan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update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melalui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diseminasi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hasil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kajian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pertemuan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termasuk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dengan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kementerian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otoritas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terkait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serta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lembaga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internasional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5157" y="3720530"/>
            <a:ext cx="4260374" cy="2655926"/>
            <a:chOff x="5893921" y="4258311"/>
            <a:chExt cx="3215429" cy="2155813"/>
          </a:xfrm>
        </p:grpSpPr>
        <p:grpSp>
          <p:nvGrpSpPr>
            <p:cNvPr id="9" name="Group 3"/>
            <p:cNvGrpSpPr/>
            <p:nvPr/>
          </p:nvGrpSpPr>
          <p:grpSpPr>
            <a:xfrm>
              <a:off x="7042729" y="4258311"/>
              <a:ext cx="921140" cy="896112"/>
              <a:chOff x="481903" y="3869805"/>
              <a:chExt cx="723797" cy="703078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81903" y="3869805"/>
                <a:ext cx="723797" cy="703078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Freeform 16"/>
              <p:cNvSpPr>
                <a:spLocks noChangeAspect="1" noEditPoints="1"/>
              </p:cNvSpPr>
              <p:nvPr/>
            </p:nvSpPr>
            <p:spPr bwMode="auto">
              <a:xfrm>
                <a:off x="663175" y="4039274"/>
                <a:ext cx="361252" cy="364140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8" h="58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893921" y="5241210"/>
              <a:ext cx="3215429" cy="1172914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algn="ctr" defTabSz="1219170">
                <a:lnSpc>
                  <a:spcPct val="85000"/>
                </a:lnSpc>
                <a:spcBef>
                  <a:spcPts val="0"/>
                </a:spcBef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Assessment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Memantau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memetakan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potensi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manfaat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serta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risiko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inovasi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model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bisnis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produk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yang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ditawarkan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sebagai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dasar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bagi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perumusan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kebijakan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 BI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01841" y="3759542"/>
            <a:ext cx="3935733" cy="2670836"/>
            <a:chOff x="8979849" y="4258311"/>
            <a:chExt cx="2970413" cy="2167916"/>
          </a:xfrm>
        </p:grpSpPr>
        <p:grpSp>
          <p:nvGrpSpPr>
            <p:cNvPr id="11" name="Group 10"/>
            <p:cNvGrpSpPr/>
            <p:nvPr/>
          </p:nvGrpSpPr>
          <p:grpSpPr>
            <a:xfrm>
              <a:off x="10004485" y="4258311"/>
              <a:ext cx="921140" cy="896112"/>
              <a:chOff x="5997779" y="3154664"/>
              <a:chExt cx="539606" cy="52416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997779" y="3154664"/>
                <a:ext cx="539606" cy="52416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6136153" y="3274020"/>
                <a:ext cx="262859" cy="285448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979849" y="5219586"/>
              <a:ext cx="2970413" cy="1206641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Koordinasi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sv-S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Memberikan pemahaman atas kerangka pengaturan yang ada, dan mendorong harmonisasi regulasi lintas otoritas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8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Mengapa</a:t>
            </a:r>
            <a:r>
              <a:rPr lang="en-US" cap="small" dirty="0" smtClean="0"/>
              <a:t> Bank Indonesia </a:t>
            </a:r>
            <a:r>
              <a:rPr lang="en-US" cap="small" dirty="0" err="1" smtClean="0"/>
              <a:t>Peduli</a:t>
            </a:r>
            <a:r>
              <a:rPr lang="en-US" cap="small" dirty="0" smtClean="0"/>
              <a:t> </a:t>
            </a:r>
            <a:r>
              <a:rPr lang="en-US" cap="small" dirty="0" err="1" smtClean="0"/>
              <a:t>FinTech</a:t>
            </a:r>
            <a:endParaRPr lang="en-US" cap="small" dirty="0"/>
          </a:p>
        </p:txBody>
      </p:sp>
      <p:grpSp>
        <p:nvGrpSpPr>
          <p:cNvPr id="4" name="Group 3"/>
          <p:cNvGrpSpPr/>
          <p:nvPr/>
        </p:nvGrpSpPr>
        <p:grpSpPr>
          <a:xfrm>
            <a:off x="71133" y="1290860"/>
            <a:ext cx="11829261" cy="5059511"/>
            <a:chOff x="71133" y="1478750"/>
            <a:chExt cx="11829261" cy="5059511"/>
          </a:xfrm>
        </p:grpSpPr>
        <p:sp>
          <p:nvSpPr>
            <p:cNvPr id="5" name="Rectangle 32"/>
            <p:cNvSpPr>
              <a:spLocks noChangeArrowheads="1"/>
            </p:cNvSpPr>
            <p:nvPr/>
          </p:nvSpPr>
          <p:spPr bwMode="auto">
            <a:xfrm>
              <a:off x="4616426" y="1479305"/>
              <a:ext cx="13133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ISU STRATEGIS</a:t>
              </a:r>
            </a:p>
          </p:txBody>
        </p:sp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7409411" y="1478750"/>
              <a:ext cx="34851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prstClr val="black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KONTEKS KEBIJAKAN DAN PENGATURAN BI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3" y="5013785"/>
              <a:ext cx="2345684" cy="15244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3" y="3865538"/>
              <a:ext cx="2345684" cy="15244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3" y="2717033"/>
              <a:ext cx="2345684" cy="15244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33" y="1568784"/>
              <a:ext cx="2345684" cy="152447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9045" y="1949101"/>
              <a:ext cx="1465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Market</a:t>
              </a:r>
            </a:p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Provisioning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5694" y="3008800"/>
              <a:ext cx="17255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Deposit, Lending, Capital Rising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9044" y="4155094"/>
              <a:ext cx="1465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Investment</a:t>
              </a:r>
            </a:p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&amp; Risk Management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9043" y="5303341"/>
              <a:ext cx="14651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Payment, Clearing, Settlement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443159" y="2080769"/>
              <a:ext cx="1100935" cy="757179"/>
              <a:chOff x="239986" y="2241762"/>
              <a:chExt cx="2538781" cy="833747"/>
            </a:xfrm>
          </p:grpSpPr>
          <p:sp>
            <p:nvSpPr>
              <p:cNvPr id="44" name="Striped Right Arrow 43"/>
              <p:cNvSpPr/>
              <p:nvPr/>
            </p:nvSpPr>
            <p:spPr>
              <a:xfrm>
                <a:off x="767087" y="2241762"/>
                <a:ext cx="2011680" cy="827690"/>
              </a:xfrm>
              <a:prstGeom prst="striped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5" name="Striped Right Arrow 44"/>
              <p:cNvSpPr/>
              <p:nvPr/>
            </p:nvSpPr>
            <p:spPr>
              <a:xfrm>
                <a:off x="597921" y="2247819"/>
                <a:ext cx="2011680" cy="827690"/>
              </a:xfrm>
              <a:prstGeom prst="stripedRight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6" name="Striped Right Arrow 45"/>
              <p:cNvSpPr/>
              <p:nvPr/>
            </p:nvSpPr>
            <p:spPr>
              <a:xfrm>
                <a:off x="405640" y="2246404"/>
                <a:ext cx="2011680" cy="827690"/>
              </a:xfrm>
              <a:prstGeom prst="striped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7" name="Striped Right Arrow 46"/>
              <p:cNvSpPr/>
              <p:nvPr/>
            </p:nvSpPr>
            <p:spPr>
              <a:xfrm>
                <a:off x="239986" y="2246353"/>
                <a:ext cx="2011680" cy="827689"/>
              </a:xfrm>
              <a:prstGeom prst="striped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i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443159" y="3206867"/>
              <a:ext cx="1100935" cy="757179"/>
              <a:chOff x="239986" y="2241762"/>
              <a:chExt cx="2538781" cy="833747"/>
            </a:xfrm>
          </p:grpSpPr>
          <p:sp>
            <p:nvSpPr>
              <p:cNvPr id="40" name="Striped Right Arrow 39"/>
              <p:cNvSpPr/>
              <p:nvPr/>
            </p:nvSpPr>
            <p:spPr>
              <a:xfrm>
                <a:off x="767087" y="2241762"/>
                <a:ext cx="2011680" cy="827690"/>
              </a:xfrm>
              <a:prstGeom prst="striped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1" name="Striped Right Arrow 40"/>
              <p:cNvSpPr/>
              <p:nvPr/>
            </p:nvSpPr>
            <p:spPr>
              <a:xfrm>
                <a:off x="597921" y="2247819"/>
                <a:ext cx="2011680" cy="827690"/>
              </a:xfrm>
              <a:prstGeom prst="striped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2" name="Striped Right Arrow 41"/>
              <p:cNvSpPr/>
              <p:nvPr/>
            </p:nvSpPr>
            <p:spPr>
              <a:xfrm>
                <a:off x="405640" y="2246404"/>
                <a:ext cx="2011680" cy="827690"/>
              </a:xfrm>
              <a:prstGeom prst="striped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43" name="Striped Right Arrow 42"/>
              <p:cNvSpPr/>
              <p:nvPr/>
            </p:nvSpPr>
            <p:spPr>
              <a:xfrm>
                <a:off x="239986" y="2246353"/>
                <a:ext cx="2011680" cy="827689"/>
              </a:xfrm>
              <a:prstGeom prst="stripedRigh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i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43159" y="4380347"/>
              <a:ext cx="1100935" cy="757179"/>
              <a:chOff x="239986" y="2241762"/>
              <a:chExt cx="2538781" cy="833747"/>
            </a:xfrm>
          </p:grpSpPr>
          <p:sp>
            <p:nvSpPr>
              <p:cNvPr id="36" name="Striped Right Arrow 35"/>
              <p:cNvSpPr/>
              <p:nvPr/>
            </p:nvSpPr>
            <p:spPr>
              <a:xfrm>
                <a:off x="767087" y="2241762"/>
                <a:ext cx="2011680" cy="827690"/>
              </a:xfrm>
              <a:prstGeom prst="stripedRight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7" name="Striped Right Arrow 36"/>
              <p:cNvSpPr/>
              <p:nvPr/>
            </p:nvSpPr>
            <p:spPr>
              <a:xfrm>
                <a:off x="597921" y="2247819"/>
                <a:ext cx="2011680" cy="827690"/>
              </a:xfrm>
              <a:prstGeom prst="stripedRigh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8" name="Striped Right Arrow 37"/>
              <p:cNvSpPr/>
              <p:nvPr/>
            </p:nvSpPr>
            <p:spPr>
              <a:xfrm>
                <a:off x="405640" y="2246404"/>
                <a:ext cx="2011680" cy="827690"/>
              </a:xfrm>
              <a:prstGeom prst="striped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9" name="Striped Right Arrow 38"/>
              <p:cNvSpPr/>
              <p:nvPr/>
            </p:nvSpPr>
            <p:spPr>
              <a:xfrm>
                <a:off x="239986" y="2246353"/>
                <a:ext cx="2011680" cy="827689"/>
              </a:xfrm>
              <a:prstGeom prst="striped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i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443159" y="5527157"/>
              <a:ext cx="1100935" cy="757179"/>
              <a:chOff x="239986" y="2241762"/>
              <a:chExt cx="2538781" cy="833747"/>
            </a:xfrm>
          </p:grpSpPr>
          <p:sp>
            <p:nvSpPr>
              <p:cNvPr id="32" name="Striped Right Arrow 31"/>
              <p:cNvSpPr/>
              <p:nvPr/>
            </p:nvSpPr>
            <p:spPr>
              <a:xfrm>
                <a:off x="767087" y="2241762"/>
                <a:ext cx="2011680" cy="827690"/>
              </a:xfrm>
              <a:prstGeom prst="striped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3" name="Striped Right Arrow 32"/>
              <p:cNvSpPr/>
              <p:nvPr/>
            </p:nvSpPr>
            <p:spPr>
              <a:xfrm>
                <a:off x="597921" y="2247819"/>
                <a:ext cx="2011680" cy="827690"/>
              </a:xfrm>
              <a:prstGeom prst="striped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4" name="Striped Right Arrow 33"/>
              <p:cNvSpPr/>
              <p:nvPr/>
            </p:nvSpPr>
            <p:spPr>
              <a:xfrm>
                <a:off x="405640" y="2246404"/>
                <a:ext cx="2011680" cy="827690"/>
              </a:xfrm>
              <a:prstGeom prst="striped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  <p:sp>
            <p:nvSpPr>
              <p:cNvPr id="35" name="Striped Right Arrow 34"/>
              <p:cNvSpPr/>
              <p:nvPr/>
            </p:nvSpPr>
            <p:spPr>
              <a:xfrm>
                <a:off x="239986" y="2246353"/>
                <a:ext cx="2011680" cy="827689"/>
              </a:xfrm>
              <a:prstGeom prst="striped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i="1" dirty="0">
                  <a:solidFill>
                    <a:prstClr val="white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578676" y="1848082"/>
              <a:ext cx="8321718" cy="1091888"/>
              <a:chOff x="3449735" y="1801782"/>
              <a:chExt cx="8321718" cy="1091888"/>
            </a:xfrm>
          </p:grpSpPr>
          <p:sp>
            <p:nvSpPr>
              <p:cNvPr id="30" name="AutoShape 10"/>
              <p:cNvSpPr>
                <a:spLocks noChangeArrowheads="1"/>
              </p:cNvSpPr>
              <p:nvPr/>
            </p:nvSpPr>
            <p:spPr bwMode="gray">
              <a:xfrm>
                <a:off x="3449735" y="1801782"/>
                <a:ext cx="3645546" cy="1091888"/>
              </a:xfrm>
              <a:prstGeom prst="roundRect">
                <a:avLst>
                  <a:gd name="adj" fmla="val 12574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Teknologi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id-ID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Integritas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&amp;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Proteksi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Data</a:t>
                </a:r>
              </a:p>
            </p:txBody>
          </p:sp>
          <p:sp>
            <p:nvSpPr>
              <p:cNvPr id="31" name="AutoShape 10"/>
              <p:cNvSpPr>
                <a:spLocks noChangeArrowheads="1"/>
              </p:cNvSpPr>
              <p:nvPr/>
            </p:nvSpPr>
            <p:spPr bwMode="gray">
              <a:xfrm>
                <a:off x="7095281" y="1918588"/>
                <a:ext cx="4676172" cy="8675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Perlindungan</a:t>
                </a:r>
                <a:r>
                  <a:rPr lang="en-US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Konsumen</a:t>
                </a:r>
                <a:r>
                  <a:rPr lang="en-US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i="1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Cyber Security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578676" y="2993976"/>
              <a:ext cx="8321718" cy="1091888"/>
              <a:chOff x="3449735" y="1801782"/>
              <a:chExt cx="8321718" cy="1091888"/>
            </a:xfrm>
          </p:grpSpPr>
          <p:sp>
            <p:nvSpPr>
              <p:cNvPr id="28" name="AutoShape 10"/>
              <p:cNvSpPr>
                <a:spLocks noChangeArrowheads="1"/>
              </p:cNvSpPr>
              <p:nvPr/>
            </p:nvSpPr>
            <p:spPr bwMode="gray">
              <a:xfrm>
                <a:off x="3449735" y="1801782"/>
                <a:ext cx="3645546" cy="1091888"/>
              </a:xfrm>
              <a:prstGeom prst="roundRect">
                <a:avLst>
                  <a:gd name="adj" fmla="val 12574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Stabilitas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Sistem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Keuangan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Stabilitas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Moneter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</a:p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dan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Integritas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&amp;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Proteksi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Data</a:t>
                </a:r>
              </a:p>
            </p:txBody>
          </p:sp>
          <p:sp>
            <p:nvSpPr>
              <p:cNvPr id="29" name="AutoShape 10"/>
              <p:cNvSpPr>
                <a:spLocks noChangeArrowheads="1"/>
              </p:cNvSpPr>
              <p:nvPr/>
            </p:nvSpPr>
            <p:spPr bwMode="gray">
              <a:xfrm>
                <a:off x="7095281" y="1918588"/>
                <a:ext cx="4676172" cy="8675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Perlindungan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id-ID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onsumen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Macroprudential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Policy,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Pendalaman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Pasar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Keuangan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</a:t>
                </a:r>
                <a:r>
                  <a:rPr lang="id-ID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Sistem Pembayaran 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sebagai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enablers, </a:t>
                </a:r>
                <a:r>
                  <a:rPr lang="en-US" sz="1600" i="1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Cyber Security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578676" y="4174593"/>
              <a:ext cx="8321718" cy="1091888"/>
              <a:chOff x="3449735" y="1801782"/>
              <a:chExt cx="8321718" cy="1091888"/>
            </a:xfrm>
          </p:grpSpPr>
          <p:sp>
            <p:nvSpPr>
              <p:cNvPr id="26" name="AutoShape 10"/>
              <p:cNvSpPr>
                <a:spLocks noChangeArrowheads="1"/>
              </p:cNvSpPr>
              <p:nvPr/>
            </p:nvSpPr>
            <p:spPr bwMode="gray">
              <a:xfrm>
                <a:off x="3449735" y="1801782"/>
                <a:ext cx="3645546" cy="1091888"/>
              </a:xfrm>
              <a:prstGeom prst="roundRect">
                <a:avLst>
                  <a:gd name="adj" fmla="val 12574"/>
                </a:avLst>
              </a:pr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Stabilitas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Sistem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Keuangan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Stabilitas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Moneter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</a:p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dan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Integritas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&amp;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Proteksi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Data</a:t>
                </a:r>
              </a:p>
            </p:txBody>
          </p:sp>
          <p:sp>
            <p:nvSpPr>
              <p:cNvPr id="27" name="AutoShape 10"/>
              <p:cNvSpPr>
                <a:spLocks noChangeArrowheads="1"/>
              </p:cNvSpPr>
              <p:nvPr/>
            </p:nvSpPr>
            <p:spPr bwMode="gray">
              <a:xfrm>
                <a:off x="7095281" y="1918588"/>
                <a:ext cx="4676172" cy="8675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Perlindungan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Konsumen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Macroprudential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Policy,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Pendalaman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Pasar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Keuangan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id-ID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Sistem Pembayaran 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sz="1600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sebagai</a:t>
                </a:r>
                <a:r>
                  <a:rPr lang="en-US" sz="1600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enablers, </a:t>
                </a:r>
                <a:r>
                  <a:rPr lang="en-US" sz="1600" i="1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Cyber Security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578676" y="5378360"/>
              <a:ext cx="8321718" cy="1091888"/>
              <a:chOff x="3449735" y="1801782"/>
              <a:chExt cx="8321718" cy="1091888"/>
            </a:xfrm>
          </p:grpSpPr>
          <p:sp>
            <p:nvSpPr>
              <p:cNvPr id="24" name="AutoShape 10"/>
              <p:cNvSpPr>
                <a:spLocks noChangeArrowheads="1"/>
              </p:cNvSpPr>
              <p:nvPr/>
            </p:nvSpPr>
            <p:spPr bwMode="gray">
              <a:xfrm>
                <a:off x="3449735" y="1801782"/>
                <a:ext cx="3645546" cy="1091888"/>
              </a:xfrm>
              <a:prstGeom prst="roundRect">
                <a:avLst>
                  <a:gd name="adj" fmla="val 12574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Sistem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Pembayaran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</a:p>
              <a:p>
                <a:pPr algn="ctr"/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Stabilitas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Sistem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Keuangan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dan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Integritas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&amp; </a:t>
                </a:r>
                <a:r>
                  <a:rPr lang="en-US" dirty="0" err="1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Proteksi</a:t>
                </a:r>
                <a:r>
                  <a:rPr lang="en-US" dirty="0">
                    <a:solidFill>
                      <a:prstClr val="white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Data</a:t>
                </a:r>
              </a:p>
            </p:txBody>
          </p:sp>
          <p:sp>
            <p:nvSpPr>
              <p:cNvPr id="25" name="AutoShape 10"/>
              <p:cNvSpPr>
                <a:spLocks noChangeArrowheads="1"/>
              </p:cNvSpPr>
              <p:nvPr/>
            </p:nvSpPr>
            <p:spPr bwMode="gray">
              <a:xfrm>
                <a:off x="7095281" y="1918588"/>
                <a:ext cx="4676172" cy="8675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accent4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id-ID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Kebijakan Sistem Pembayaran</a:t>
                </a:r>
                <a:r>
                  <a:rPr lang="en-US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endParaRPr lang="id-ID" dirty="0">
                  <a:solidFill>
                    <a:prstClr val="black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Perlindungan</a:t>
                </a:r>
                <a:r>
                  <a:rPr lang="en-US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 </a:t>
                </a:r>
                <a:r>
                  <a:rPr lang="en-US" dirty="0" err="1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Konsumen</a:t>
                </a:r>
                <a:r>
                  <a:rPr lang="en-US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, </a:t>
                </a:r>
                <a:r>
                  <a:rPr lang="en-US" i="1" dirty="0">
                    <a:solidFill>
                      <a:prstClr val="black"/>
                    </a:solidFill>
                    <a:latin typeface="Abadi MT Condensed Light" charset="0"/>
                    <a:ea typeface="Abadi MT Condensed Light" charset="0"/>
                    <a:cs typeface="Abadi MT Condensed Light" charset="0"/>
                  </a:rPr>
                  <a:t>Cyber Security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975429" y="1480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10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Tantangan</a:t>
            </a:r>
            <a:r>
              <a:rPr lang="en-US" cap="small" dirty="0" smtClean="0"/>
              <a:t> </a:t>
            </a:r>
            <a:r>
              <a:rPr lang="en-US" cap="small" dirty="0" err="1" smtClean="0"/>
              <a:t>Regulasi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416" y="1825625"/>
            <a:ext cx="9837167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1128714"/>
            <a:ext cx="538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1" noProof="1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Life cycle of innovation is getting shortened and </a:t>
            </a:r>
            <a:r>
              <a:rPr lang="en-US" altLang="en-US" b="1" noProof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shortened</a:t>
            </a:r>
            <a:r>
              <a:rPr lang="en-US" altLang="en-US" sz="2000" b="1" noProof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.</a:t>
            </a:r>
            <a:endParaRPr lang="en-US" altLang="en-US" sz="2000" b="1" noProof="1">
              <a:solidFill>
                <a:schemeClr val="accent2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6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Model </a:t>
            </a:r>
            <a:r>
              <a:rPr lang="en-US" cap="small" dirty="0" err="1" smtClean="0"/>
              <a:t>Pengaturan</a:t>
            </a:r>
            <a:r>
              <a:rPr lang="en-US" cap="small" dirty="0" smtClean="0"/>
              <a:t> </a:t>
            </a:r>
            <a:r>
              <a:rPr lang="en-US" cap="small" dirty="0" err="1" smtClean="0"/>
              <a:t>FinTech</a:t>
            </a:r>
            <a:r>
              <a:rPr lang="en-US" cap="small" dirty="0" smtClean="0"/>
              <a:t> di Negara Lain</a:t>
            </a:r>
            <a:endParaRPr lang="en-US" cap="smal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37319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834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small" dirty="0" smtClean="0"/>
              <a:t>5 </a:t>
            </a:r>
            <a:r>
              <a:rPr lang="en-US" cap="small" dirty="0" err="1" smtClean="0"/>
              <a:t>Inisiatif</a:t>
            </a:r>
            <a:r>
              <a:rPr lang="en-US" cap="small" dirty="0" smtClean="0"/>
              <a:t> </a:t>
            </a:r>
            <a:r>
              <a:rPr lang="en-US" cap="small" dirty="0" err="1" smtClean="0"/>
              <a:t>Sistem</a:t>
            </a:r>
            <a:r>
              <a:rPr lang="en-US" cap="small" dirty="0" smtClean="0"/>
              <a:t> </a:t>
            </a:r>
            <a:r>
              <a:rPr lang="en-US" cap="small" dirty="0" err="1" smtClean="0"/>
              <a:t>Pembayaran</a:t>
            </a:r>
            <a:r>
              <a:rPr lang="en-US" cap="small" dirty="0" smtClean="0"/>
              <a:t> Bank Indonesia </a:t>
            </a:r>
            <a:r>
              <a:rPr lang="en-US" cap="small" dirty="0" err="1" smtClean="0"/>
              <a:t>Tahun</a:t>
            </a:r>
            <a:r>
              <a:rPr lang="en-US" cap="small" dirty="0" smtClean="0"/>
              <a:t> 2016</a:t>
            </a:r>
            <a:endParaRPr lang="en-US" cap="smal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8499052"/>
              </p:ext>
            </p:extLst>
          </p:nvPr>
        </p:nvGraphicFramePr>
        <p:xfrm>
          <a:off x="5210826" y="1825625"/>
          <a:ext cx="61429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28" y="5200519"/>
            <a:ext cx="4372626" cy="109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957" y="1590806"/>
            <a:ext cx="3790608" cy="40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Engagement </a:t>
            </a:r>
            <a:r>
              <a:rPr lang="en-US" cap="small" dirty="0" err="1" smtClean="0"/>
              <a:t>Dengan</a:t>
            </a:r>
            <a:r>
              <a:rPr lang="en-US" cap="small" dirty="0" smtClean="0"/>
              <a:t> </a:t>
            </a:r>
            <a:r>
              <a:rPr lang="en-US" cap="small" dirty="0" err="1" smtClean="0"/>
              <a:t>Pelaku</a:t>
            </a:r>
            <a:r>
              <a:rPr lang="en-US" cap="small" dirty="0" smtClean="0"/>
              <a:t> </a:t>
            </a:r>
            <a:r>
              <a:rPr lang="en-US" cap="small" dirty="0" err="1" smtClean="0"/>
              <a:t>FinTech</a:t>
            </a:r>
            <a:endParaRPr lang="en-US" cap="smal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34282"/>
            <a:ext cx="10515600" cy="4134023"/>
          </a:xfrm>
        </p:spPr>
      </p:pic>
    </p:spTree>
    <p:extLst>
      <p:ext uri="{BB962C8B-B14F-4D97-AF65-F5344CB8AC3E}">
        <p14:creationId xmlns:p14="http://schemas.microsoft.com/office/powerpoint/2010/main" val="203483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FinTech</a:t>
            </a:r>
            <a:r>
              <a:rPr lang="en-US" cap="small" dirty="0" smtClean="0"/>
              <a:t> </a:t>
            </a:r>
            <a:r>
              <a:rPr lang="en-US" cap="small" dirty="0" err="1" smtClean="0"/>
              <a:t>dalam</a:t>
            </a:r>
            <a:r>
              <a:rPr lang="en-US" cap="small" dirty="0" smtClean="0"/>
              <a:t> Media</a:t>
            </a:r>
            <a:endParaRPr lang="en-US" cap="smal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830" y="1825625"/>
            <a:ext cx="4209974" cy="4351338"/>
          </a:xfr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2" r="-398"/>
          <a:stretch/>
        </p:blipFill>
        <p:spPr>
          <a:xfrm>
            <a:off x="5813337" y="1825625"/>
            <a:ext cx="5540463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55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825" y="2507076"/>
            <a:ext cx="10515600" cy="763588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TERIMA KASIH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047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en-US" cap="small" noProof="1" smtClean="0">
                <a:latin typeface="Candara" panose="020E0502030303020204" pitchFamily="34" charset="0"/>
              </a:rPr>
              <a:t>Engagement Dengan Regulator</a:t>
            </a:r>
            <a:endParaRPr lang="en-US" cap="small" noProof="1">
              <a:latin typeface="Candara" panose="020E05020303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35" y="1675313"/>
            <a:ext cx="10169529" cy="4351338"/>
          </a:xfrm>
        </p:spPr>
      </p:pic>
    </p:spTree>
    <p:extLst>
      <p:ext uri="{BB962C8B-B14F-4D97-AF65-F5344CB8AC3E}">
        <p14:creationId xmlns:p14="http://schemas.microsoft.com/office/powerpoint/2010/main" val="7578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en-US" cap="small" noProof="1">
                <a:latin typeface="Candara" panose="020E0502030303020204" pitchFamily="34" charset="0"/>
              </a:rPr>
              <a:t>Penyelenggaraan Berbagai </a:t>
            </a:r>
            <a:r>
              <a:rPr lang="en-US" i="1" cap="small" noProof="1">
                <a:latin typeface="Candara" panose="020E0502030303020204" pitchFamily="34" charset="0"/>
              </a:rPr>
              <a:t>Events</a:t>
            </a:r>
            <a:r>
              <a:rPr lang="id-ID" i="1" cap="small" noProof="1">
                <a:latin typeface="Candara" panose="020E0502030303020204" pitchFamily="34" charset="0"/>
              </a:rPr>
              <a:t> &amp; </a:t>
            </a:r>
            <a:r>
              <a:rPr lang="id-ID" cap="small" noProof="1">
                <a:latin typeface="Candara" panose="020E0502030303020204" pitchFamily="34" charset="0"/>
              </a:rPr>
              <a:t>Sosialisasi Media Massa</a:t>
            </a:r>
            <a:endParaRPr lang="en-US" cap="small" noProof="1">
              <a:latin typeface="Candara" panose="020E0502030303020204" pitchFamily="34" charset="0"/>
            </a:endParaRPr>
          </a:p>
        </p:txBody>
      </p:sp>
      <p:pic>
        <p:nvPicPr>
          <p:cNvPr id="55" name="Content Placeholder 5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14" y="1550053"/>
            <a:ext cx="10138971" cy="4351338"/>
          </a:xfrm>
        </p:spPr>
      </p:pic>
    </p:spTree>
    <p:extLst>
      <p:ext uri="{BB962C8B-B14F-4D97-AF65-F5344CB8AC3E}">
        <p14:creationId xmlns:p14="http://schemas.microsoft.com/office/powerpoint/2010/main" val="5211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862" y="876822"/>
            <a:ext cx="5847178" cy="452189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5" y="1060763"/>
            <a:ext cx="4525714" cy="4212696"/>
          </a:xfrm>
          <a:prstGeom prst="rect">
            <a:avLst/>
          </a:prstGeom>
        </p:spPr>
      </p:pic>
      <p:sp>
        <p:nvSpPr>
          <p:cNvPr id="14" name="Pentagon 13"/>
          <p:cNvSpPr/>
          <p:nvPr/>
        </p:nvSpPr>
        <p:spPr>
          <a:xfrm>
            <a:off x="4597051" y="5398717"/>
            <a:ext cx="2705622" cy="638827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02414" y="5411242"/>
            <a:ext cx="219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Phosphate Inline" charset="0"/>
                <a:ea typeface="Phosphate Inline" charset="0"/>
                <a:cs typeface="Phosphate Inline" charset="0"/>
              </a:rPr>
              <a:t>1970s</a:t>
            </a:r>
            <a:endParaRPr lang="en-US" sz="4400" b="1" dirty="0">
              <a:latin typeface="Phosphate Inline" charset="0"/>
              <a:ea typeface="Phosphate Inline" charset="0"/>
              <a:cs typeface="Phosphate Inlin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7423" y="5333410"/>
            <a:ext cx="219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Phosphate Inline" charset="0"/>
                <a:ea typeface="Phosphate Inline" charset="0"/>
                <a:cs typeface="Phosphate Inline" charset="0"/>
              </a:rPr>
              <a:t>2017</a:t>
            </a:r>
            <a:endParaRPr lang="en-US" sz="4400" b="1" dirty="0">
              <a:latin typeface="Phosphate Inline" charset="0"/>
              <a:ea typeface="Phosphate Inline" charset="0"/>
              <a:cs typeface="Phosphate In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33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solidFill>
                  <a:schemeClr val="bg1"/>
                </a:solidFill>
              </a:rPr>
              <a:t>Trend </a:t>
            </a:r>
            <a:r>
              <a:rPr lang="en-US" cap="small" dirty="0" err="1" smtClean="0">
                <a:solidFill>
                  <a:schemeClr val="bg1"/>
                </a:solidFill>
              </a:rPr>
              <a:t>Perkembangan</a:t>
            </a:r>
            <a:r>
              <a:rPr lang="en-US" cap="small" dirty="0" smtClean="0">
                <a:solidFill>
                  <a:schemeClr val="bg1"/>
                </a:solidFill>
              </a:rPr>
              <a:t> </a:t>
            </a:r>
            <a:r>
              <a:rPr lang="en-US" cap="small" dirty="0" err="1" smtClean="0">
                <a:solidFill>
                  <a:schemeClr val="bg1"/>
                </a:solidFill>
              </a:rPr>
              <a:t>Teknologi</a:t>
            </a:r>
            <a:endParaRPr lang="en-US" cap="small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49" y="1254565"/>
            <a:ext cx="9422474" cy="4922398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013342" y="2744201"/>
            <a:ext cx="5893522" cy="16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Inovasi</a:t>
            </a: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kumimoji="1" lang="en-US" altLang="ja-JP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teknologi</a:t>
            </a:r>
            <a:r>
              <a:rPr kumimoji="1" lang="en-US" altLang="ja-JP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kumimoji="1" lang="en-US" altLang="ja-JP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m</a:t>
            </a:r>
            <a:r>
              <a:rPr kumimoji="1" lang="en-US" altLang="ja-JP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enyasar</a:t>
            </a:r>
            <a:r>
              <a:rPr kumimoji="1" lang="en-US" altLang="ja-JP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kumimoji="1" lang="en-US" altLang="ja-JP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banyak</a:t>
            </a:r>
            <a:r>
              <a:rPr kumimoji="1" lang="en-US" altLang="ja-JP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kumimoji="1" lang="en-US" altLang="ja-JP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industri</a:t>
            </a:r>
            <a:r>
              <a:rPr kumimoji="1" lang="en-US" altLang="ja-JP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, </a:t>
            </a:r>
            <a:endParaRPr kumimoji="1" lang="en-US" altLang="ja-JP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 MT Condensed Light" charset="0"/>
              <a:ea typeface="Abadi MT Condensed Light" charset="0"/>
              <a:cs typeface="Abadi MT Condensed Light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berawal</a:t>
            </a:r>
            <a:r>
              <a:rPr kumimoji="1" lang="en-US" altLang="ja-JP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kumimoji="1" lang="en-US" altLang="ja-JP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dari</a:t>
            </a:r>
            <a:r>
              <a:rPr kumimoji="1" lang="en-US" altLang="ja-JP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 media, film, </a:t>
            </a:r>
            <a:r>
              <a:rPr kumimoji="1" lang="en-US" altLang="ja-JP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musik</a:t>
            </a:r>
            <a:r>
              <a:rPr kumimoji="1" lang="en-US" altLang="ja-JP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, </a:t>
            </a:r>
            <a:r>
              <a:rPr kumimoji="1" lang="en-US" altLang="ja-JP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MT Condensed Light" charset="0"/>
                <a:ea typeface="Abadi MT Condensed Light" charset="0"/>
                <a:cs typeface="Abadi MT Condensed Light" charset="0"/>
              </a:rPr>
              <a:t>telekomunikasi</a:t>
            </a:r>
            <a:r>
              <a:rPr kumimoji="1" lang="id-ID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badi MT Condensed Light" charset="0"/>
                <a:ea typeface="Abadi MT Condensed Light" charset="0"/>
                <a:cs typeface="Abadi MT Condensed Light" charset="0"/>
              </a:rPr>
              <a:t>..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Dunia</a:t>
            </a:r>
            <a:r>
              <a:rPr lang="en-US" cap="small" dirty="0" smtClean="0"/>
              <a:t> </a:t>
            </a:r>
            <a:r>
              <a:rPr lang="en-US" cap="small" dirty="0" err="1" smtClean="0"/>
              <a:t>Bergerak</a:t>
            </a:r>
            <a:r>
              <a:rPr lang="en-US" cap="small" dirty="0" smtClean="0"/>
              <a:t> </a:t>
            </a:r>
            <a:r>
              <a:rPr lang="en-US" cap="small" dirty="0" err="1" smtClean="0"/>
              <a:t>Semakin</a:t>
            </a:r>
            <a:r>
              <a:rPr lang="en-US" cap="small" dirty="0" smtClean="0"/>
              <a:t> </a:t>
            </a:r>
            <a:r>
              <a:rPr lang="en-US" cap="small" dirty="0" err="1" smtClean="0"/>
              <a:t>Cepat</a:t>
            </a:r>
            <a:r>
              <a:rPr lang="en-US" cap="small" dirty="0" smtClean="0"/>
              <a:t> </a:t>
            </a:r>
            <a:r>
              <a:rPr lang="en-US" cap="small" dirty="0" err="1" smtClean="0"/>
              <a:t>dan</a:t>
            </a:r>
            <a:r>
              <a:rPr lang="en-US" cap="small" dirty="0" smtClean="0"/>
              <a:t> </a:t>
            </a:r>
            <a:r>
              <a:rPr lang="en-US" cap="small" dirty="0" err="1" smtClean="0"/>
              <a:t>Inovatif</a:t>
            </a:r>
            <a:endParaRPr lang="en-US" cap="smal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36" y="1128714"/>
            <a:ext cx="2866800" cy="4373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918" y="1128714"/>
            <a:ext cx="3865137" cy="437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908" y="5501898"/>
            <a:ext cx="219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Phosphate Inline" charset="0"/>
                <a:ea typeface="Phosphate Inline" charset="0"/>
                <a:cs typeface="Phosphate Inline" charset="0"/>
              </a:rPr>
              <a:t>1980</a:t>
            </a:r>
            <a:endParaRPr lang="en-US" sz="4400" b="1" dirty="0">
              <a:latin typeface="Phosphate Inline" charset="0"/>
              <a:ea typeface="Phosphate Inline" charset="0"/>
              <a:cs typeface="Phosphate Inlin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9458" y="5501898"/>
            <a:ext cx="219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Phosphate Inline" charset="0"/>
                <a:ea typeface="Phosphate Inline" charset="0"/>
                <a:cs typeface="Phosphate Inline" charset="0"/>
              </a:rPr>
              <a:t>2017</a:t>
            </a:r>
            <a:endParaRPr lang="en-US" sz="4400" b="1" dirty="0">
              <a:latin typeface="Phosphate Inline" charset="0"/>
              <a:ea typeface="Phosphate Inline" charset="0"/>
              <a:cs typeface="Phosphate Inlin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05332" y="5496045"/>
            <a:ext cx="2192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Phosphate Inline" charset="0"/>
                <a:ea typeface="Phosphate Inline" charset="0"/>
                <a:cs typeface="Phosphate Inline" charset="0"/>
              </a:rPr>
              <a:t>2020</a:t>
            </a:r>
            <a:endParaRPr lang="en-US" sz="4400" b="1" dirty="0">
              <a:latin typeface="Phosphate Inline" charset="0"/>
              <a:ea typeface="Phosphate Inline" charset="0"/>
              <a:cs typeface="Phosphate Inlin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589" y="1128714"/>
            <a:ext cx="3687850" cy="2304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093" y="3537039"/>
            <a:ext cx="1959006" cy="19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9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Perkembangan</a:t>
            </a:r>
            <a:r>
              <a:rPr lang="en-US" cap="small" dirty="0" smtClean="0"/>
              <a:t> Financial Technology</a:t>
            </a:r>
            <a:endParaRPr lang="en-US" cap="smal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66158"/>
            <a:ext cx="10515600" cy="3545011"/>
          </a:xfrm>
          <a:ln w="5715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200" y="534861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Inovasi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telah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sampai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pada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Sektor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Keuangan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Perkembangan</a:t>
            </a:r>
            <a:r>
              <a:rPr lang="en-US" cap="small" dirty="0" smtClean="0"/>
              <a:t> Financial Technology</a:t>
            </a:r>
            <a:endParaRPr lang="en-US" cap="smal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832" y="1128714"/>
            <a:ext cx="9546336" cy="4181856"/>
          </a:xfrm>
        </p:spPr>
      </p:pic>
      <p:sp>
        <p:nvSpPr>
          <p:cNvPr id="5" name="TextBox 4"/>
          <p:cNvSpPr txBox="1"/>
          <p:nvPr/>
        </p:nvSpPr>
        <p:spPr>
          <a:xfrm>
            <a:off x="838200" y="534861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The world needs banking services but not necessarily </a:t>
            </a:r>
            <a:r>
              <a:rPr lang="en-US" sz="3200" i="1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banks.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(Bill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Gates)</a:t>
            </a:r>
          </a:p>
        </p:txBody>
      </p:sp>
    </p:spTree>
    <p:extLst>
      <p:ext uri="{BB962C8B-B14F-4D97-AF65-F5344CB8AC3E}">
        <p14:creationId xmlns:p14="http://schemas.microsoft.com/office/powerpoint/2010/main" val="16286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Cakupan</a:t>
            </a:r>
            <a:r>
              <a:rPr lang="en-US" cap="small" dirty="0" smtClean="0"/>
              <a:t> </a:t>
            </a:r>
            <a:r>
              <a:rPr lang="en-US" cap="small" dirty="0" err="1" smtClean="0"/>
              <a:t>FinTech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129" y="1128714"/>
            <a:ext cx="8419741" cy="4351338"/>
          </a:xfrm>
        </p:spPr>
      </p:pic>
    </p:spTree>
    <p:extLst>
      <p:ext uri="{BB962C8B-B14F-4D97-AF65-F5344CB8AC3E}">
        <p14:creationId xmlns:p14="http://schemas.microsoft.com/office/powerpoint/2010/main" val="3297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41" y="1536700"/>
            <a:ext cx="5437632" cy="3761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292" y="1161796"/>
            <a:ext cx="6016752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FFFFFF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E331578-04DC-5F42-A106-852B342D7693}" vid="{1B5164D4-723E-F14C-B7C7-06BA909D5D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FTO V2</Template>
  <TotalTime>1860</TotalTime>
  <Words>438</Words>
  <Application>Microsoft Macintosh PowerPoint</Application>
  <PresentationFormat>Widescreen</PresentationFormat>
  <Paragraphs>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Abadi MT Condensed Light</vt:lpstr>
      <vt:lpstr>Calibri</vt:lpstr>
      <vt:lpstr>Calibri Light</vt:lpstr>
      <vt:lpstr>Candara</vt:lpstr>
      <vt:lpstr>Phosphate Inline</vt:lpstr>
      <vt:lpstr>Arial</vt:lpstr>
      <vt:lpstr>Office Theme</vt:lpstr>
      <vt:lpstr>FINTECH DEVELOPMENT IN INDONESIA: A REGULATORS’ PERSPECTIVE</vt:lpstr>
      <vt:lpstr>5 Inisiatif Sistem Pembayaran Bank Indonesia Tahun 2016</vt:lpstr>
      <vt:lpstr>PowerPoint Presentation</vt:lpstr>
      <vt:lpstr>Trend Perkembangan Teknologi</vt:lpstr>
      <vt:lpstr>Dunia Bergerak Semakin Cepat dan Inovatif</vt:lpstr>
      <vt:lpstr>Perkembangan Financial Technology</vt:lpstr>
      <vt:lpstr>Perkembangan Financial Technology</vt:lpstr>
      <vt:lpstr>Cakupan FinTech</vt:lpstr>
      <vt:lpstr>PowerPoint Presentation</vt:lpstr>
      <vt:lpstr>FinTech Versus Petahana</vt:lpstr>
      <vt:lpstr>Identifikasi Risiko FinTech: Disagregasi Fungsi Universal BAnk</vt:lpstr>
      <vt:lpstr>FinTech Merupakan Implikasi</vt:lpstr>
      <vt:lpstr>FinTech Sebagai Solusi Masalah Ekonomi</vt:lpstr>
      <vt:lpstr>Bank Indonesia Financial Technology Office</vt:lpstr>
      <vt:lpstr>Visi BI FinTech Office</vt:lpstr>
      <vt:lpstr>Tugas Pokok BI FinTech Office</vt:lpstr>
      <vt:lpstr>Mengapa Bank Indonesia Peduli FinTech</vt:lpstr>
      <vt:lpstr>Tantangan Regulasi</vt:lpstr>
      <vt:lpstr>Model Pengaturan FinTech di Negara Lain</vt:lpstr>
      <vt:lpstr>Engagement Dengan Pelaku FinTech</vt:lpstr>
      <vt:lpstr>FinTech dalam Media</vt:lpstr>
      <vt:lpstr>TERIMA KASIH</vt:lpstr>
      <vt:lpstr>Engagement Dengan Regulator</vt:lpstr>
      <vt:lpstr>Penyelenggaraan Berbagai Events &amp; Sosialisasi Media Massa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 CONTENT MARKETING FOR BRANDING</dc:title>
  <dc:subject/>
  <dc:creator>Tyas Soejoedono</dc:creator>
  <cp:keywords/>
  <dc:description/>
  <cp:lastModifiedBy>Rizky Ariestiyansyah</cp:lastModifiedBy>
  <cp:revision>42</cp:revision>
  <dcterms:created xsi:type="dcterms:W3CDTF">2017-02-22T06:29:10Z</dcterms:created>
  <dcterms:modified xsi:type="dcterms:W3CDTF">2017-02-27T02:44:36Z</dcterms:modified>
  <cp:category/>
</cp:coreProperties>
</file>